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135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A8CEC75-1FC8-452A-9681-90EC1F03BE89}" type="datetimeFigureOut">
              <a:rPr lang="en-US" smtClean="0"/>
              <a:t>9/21/2017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7367C0-0A24-4EAC-A9A1-9AB38EE4B564}" type="slidenum">
              <a:rPr lang="en-US" smtClean="0"/>
              <a:t>‹#›</a:t>
            </a:fld>
            <a:endParaRPr lang="en-US"/>
          </a:p>
        </p:txBody>
      </p:sp>
    </p:spTree>
    <p:extLst>
      <p:ext uri="{BB962C8B-B14F-4D97-AF65-F5344CB8AC3E}">
        <p14:creationId xmlns:p14="http://schemas.microsoft.com/office/powerpoint/2010/main" val="1481167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8CEC75-1FC8-452A-9681-90EC1F03BE89}" type="datetimeFigureOut">
              <a:rPr lang="en-US" smtClean="0"/>
              <a:t>9/21/2017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7367C0-0A24-4EAC-A9A1-9AB38EE4B564}" type="slidenum">
              <a:rPr lang="en-US" smtClean="0"/>
              <a:t>‹#›</a:t>
            </a:fld>
            <a:endParaRPr lang="en-US"/>
          </a:p>
        </p:txBody>
      </p:sp>
    </p:spTree>
    <p:extLst>
      <p:ext uri="{BB962C8B-B14F-4D97-AF65-F5344CB8AC3E}">
        <p14:creationId xmlns:p14="http://schemas.microsoft.com/office/powerpoint/2010/main" val="3951237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8CEC75-1FC8-452A-9681-90EC1F03BE89}" type="datetimeFigureOut">
              <a:rPr lang="en-US" smtClean="0"/>
              <a:t>9/21/2017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7367C0-0A24-4EAC-A9A1-9AB38EE4B564}" type="slidenum">
              <a:rPr lang="en-US" smtClean="0"/>
              <a:t>‹#›</a:t>
            </a:fld>
            <a:endParaRPr lang="en-US"/>
          </a:p>
        </p:txBody>
      </p:sp>
    </p:spTree>
    <p:extLst>
      <p:ext uri="{BB962C8B-B14F-4D97-AF65-F5344CB8AC3E}">
        <p14:creationId xmlns:p14="http://schemas.microsoft.com/office/powerpoint/2010/main" val="2766778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8CEC75-1FC8-452A-9681-90EC1F03BE89}" type="datetimeFigureOut">
              <a:rPr lang="en-US" smtClean="0"/>
              <a:t>9/21/2017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7367C0-0A24-4EAC-A9A1-9AB38EE4B564}" type="slidenum">
              <a:rPr lang="en-US" smtClean="0"/>
              <a:t>‹#›</a:t>
            </a:fld>
            <a:endParaRPr lang="en-US"/>
          </a:p>
        </p:txBody>
      </p:sp>
    </p:spTree>
    <p:extLst>
      <p:ext uri="{BB962C8B-B14F-4D97-AF65-F5344CB8AC3E}">
        <p14:creationId xmlns:p14="http://schemas.microsoft.com/office/powerpoint/2010/main" val="1896847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A8CEC75-1FC8-452A-9681-90EC1F03BE89}" type="datetimeFigureOut">
              <a:rPr lang="en-US" smtClean="0"/>
              <a:t>9/21/2017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7367C0-0A24-4EAC-A9A1-9AB38EE4B564}" type="slidenum">
              <a:rPr lang="en-US" smtClean="0"/>
              <a:t>‹#›</a:t>
            </a:fld>
            <a:endParaRPr lang="en-US"/>
          </a:p>
        </p:txBody>
      </p:sp>
    </p:spTree>
    <p:extLst>
      <p:ext uri="{BB962C8B-B14F-4D97-AF65-F5344CB8AC3E}">
        <p14:creationId xmlns:p14="http://schemas.microsoft.com/office/powerpoint/2010/main" val="2357355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A8CEC75-1FC8-452A-9681-90EC1F03BE89}" type="datetimeFigureOut">
              <a:rPr lang="en-US" smtClean="0"/>
              <a:t>9/21/2017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7367C0-0A24-4EAC-A9A1-9AB38EE4B564}" type="slidenum">
              <a:rPr lang="en-US" smtClean="0"/>
              <a:t>‹#›</a:t>
            </a:fld>
            <a:endParaRPr lang="en-US"/>
          </a:p>
        </p:txBody>
      </p:sp>
    </p:spTree>
    <p:extLst>
      <p:ext uri="{BB962C8B-B14F-4D97-AF65-F5344CB8AC3E}">
        <p14:creationId xmlns:p14="http://schemas.microsoft.com/office/powerpoint/2010/main" val="3448031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A8CEC75-1FC8-452A-9681-90EC1F03BE89}" type="datetimeFigureOut">
              <a:rPr lang="en-US" smtClean="0"/>
              <a:t>9/21/2017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7367C0-0A24-4EAC-A9A1-9AB38EE4B564}" type="slidenum">
              <a:rPr lang="en-US" smtClean="0"/>
              <a:t>‹#›</a:t>
            </a:fld>
            <a:endParaRPr lang="en-US"/>
          </a:p>
        </p:txBody>
      </p:sp>
    </p:spTree>
    <p:extLst>
      <p:ext uri="{BB962C8B-B14F-4D97-AF65-F5344CB8AC3E}">
        <p14:creationId xmlns:p14="http://schemas.microsoft.com/office/powerpoint/2010/main" val="756267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8CEC75-1FC8-452A-9681-90EC1F03BE89}" type="datetimeFigureOut">
              <a:rPr lang="en-US" smtClean="0"/>
              <a:t>9/21/2017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7367C0-0A24-4EAC-A9A1-9AB38EE4B564}" type="slidenum">
              <a:rPr lang="en-US" smtClean="0"/>
              <a:t>‹#›</a:t>
            </a:fld>
            <a:endParaRPr lang="en-US"/>
          </a:p>
        </p:txBody>
      </p:sp>
    </p:spTree>
    <p:extLst>
      <p:ext uri="{BB962C8B-B14F-4D97-AF65-F5344CB8AC3E}">
        <p14:creationId xmlns:p14="http://schemas.microsoft.com/office/powerpoint/2010/main" val="2132834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8CEC75-1FC8-452A-9681-90EC1F03BE89}" type="datetimeFigureOut">
              <a:rPr lang="en-US" smtClean="0"/>
              <a:t>9/21/2017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7367C0-0A24-4EAC-A9A1-9AB38EE4B564}" type="slidenum">
              <a:rPr lang="en-US" smtClean="0"/>
              <a:t>‹#›</a:t>
            </a:fld>
            <a:endParaRPr lang="en-US"/>
          </a:p>
        </p:txBody>
      </p:sp>
    </p:spTree>
    <p:extLst>
      <p:ext uri="{BB962C8B-B14F-4D97-AF65-F5344CB8AC3E}">
        <p14:creationId xmlns:p14="http://schemas.microsoft.com/office/powerpoint/2010/main" val="900716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8CEC75-1FC8-452A-9681-90EC1F03BE89}" type="datetimeFigureOut">
              <a:rPr lang="en-US" smtClean="0"/>
              <a:t>9/21/2017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7367C0-0A24-4EAC-A9A1-9AB38EE4B564}" type="slidenum">
              <a:rPr lang="en-US" smtClean="0"/>
              <a:t>‹#›</a:t>
            </a:fld>
            <a:endParaRPr lang="en-US"/>
          </a:p>
        </p:txBody>
      </p:sp>
    </p:spTree>
    <p:extLst>
      <p:ext uri="{BB962C8B-B14F-4D97-AF65-F5344CB8AC3E}">
        <p14:creationId xmlns:p14="http://schemas.microsoft.com/office/powerpoint/2010/main" val="774267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8CEC75-1FC8-452A-9681-90EC1F03BE89}" type="datetimeFigureOut">
              <a:rPr lang="en-US" smtClean="0"/>
              <a:t>9/21/2017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7367C0-0A24-4EAC-A9A1-9AB38EE4B564}" type="slidenum">
              <a:rPr lang="en-US" smtClean="0"/>
              <a:t>‹#›</a:t>
            </a:fld>
            <a:endParaRPr lang="en-US"/>
          </a:p>
        </p:txBody>
      </p:sp>
    </p:spTree>
    <p:extLst>
      <p:ext uri="{BB962C8B-B14F-4D97-AF65-F5344CB8AC3E}">
        <p14:creationId xmlns:p14="http://schemas.microsoft.com/office/powerpoint/2010/main" val="857431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8CEC75-1FC8-452A-9681-90EC1F03BE89}" type="datetimeFigureOut">
              <a:rPr lang="en-US" smtClean="0"/>
              <a:t>9/21/2017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7367C0-0A24-4EAC-A9A1-9AB38EE4B564}" type="slidenum">
              <a:rPr lang="en-US" smtClean="0"/>
              <a:t>‹#›</a:t>
            </a:fld>
            <a:endParaRPr lang="en-US"/>
          </a:p>
        </p:txBody>
      </p:sp>
    </p:spTree>
    <p:extLst>
      <p:ext uri="{BB962C8B-B14F-4D97-AF65-F5344CB8AC3E}">
        <p14:creationId xmlns:p14="http://schemas.microsoft.com/office/powerpoint/2010/main" val="37324957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6.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87F9E-1E08-4960-8171-41B4B7660DE7}"/>
              </a:ext>
            </a:extLst>
          </p:cNvPr>
          <p:cNvSpPr>
            <a:spLocks noGrp="1"/>
          </p:cNvSpPr>
          <p:nvPr>
            <p:ph type="ctrTitle"/>
          </p:nvPr>
        </p:nvSpPr>
        <p:spPr/>
        <p:txBody>
          <a:bodyPr>
            <a:normAutofit/>
          </a:bodyPr>
          <a:lstStyle/>
          <a:p>
            <a:r>
              <a:rPr lang="en-US" sz="1600" b="1" dirty="0">
                <a:ln>
                  <a:solidFill>
                    <a:schemeClr val="accent1">
                      <a:alpha val="0"/>
                    </a:schemeClr>
                  </a:solidFill>
                </a:ln>
                <a:solidFill>
                  <a:srgbClr val="0D47A1"/>
                </a:solidFill>
                <a:latin typeface="Lato Black" panose="020F0502020204030203" pitchFamily="34" charset="0"/>
                <a:ea typeface="Lato Black" panose="020F0502020204030203" pitchFamily="34" charset="0"/>
                <a:cs typeface="Lato Black" panose="020F0502020204030203" pitchFamily="34" charset="0"/>
              </a:rPr>
              <a:t>Luggage Point Advanced WTP</a:t>
            </a:r>
            <a:br>
              <a:rPr lang="en-US" sz="1600" b="1" dirty="0">
                <a:ln>
                  <a:solidFill>
                    <a:schemeClr val="accent1">
                      <a:alpha val="0"/>
                    </a:schemeClr>
                  </a:solidFill>
                </a:ln>
                <a:solidFill>
                  <a:srgbClr val="0D47A1"/>
                </a:solidFill>
                <a:latin typeface="Lato Black" panose="020F0502020204030203" pitchFamily="34" charset="0"/>
                <a:ea typeface="Lato Black" panose="020F0502020204030203" pitchFamily="34" charset="0"/>
                <a:cs typeface="Lato Black" panose="020F0502020204030203" pitchFamily="34" charset="0"/>
              </a:rPr>
            </a:br>
            <a:r>
              <a:rPr lang="en-US" sz="1600" b="1" dirty="0">
                <a:ln>
                  <a:solidFill>
                    <a:schemeClr val="accent1">
                      <a:alpha val="0"/>
                    </a:schemeClr>
                  </a:solidFill>
                </a:ln>
                <a:solidFill>
                  <a:srgbClr val="0D47A1"/>
                </a:solidFill>
                <a:latin typeface="Lato Black" panose="020F0502020204030203" pitchFamily="34" charset="0"/>
                <a:ea typeface="Lato Black" panose="020F0502020204030203" pitchFamily="34" charset="0"/>
                <a:cs typeface="Lato Black" panose="020F0502020204030203" pitchFamily="34" charset="0"/>
              </a:rPr>
              <a:t>Water Reuse</a:t>
            </a:r>
            <a:br>
              <a:rPr lang="en-US" sz="1600" dirty="0"/>
            </a:br>
            <a:endParaRPr lang="en-US" sz="1600" dirty="0"/>
          </a:p>
        </p:txBody>
      </p:sp>
      <p:sp>
        <p:nvSpPr>
          <p:cNvPr id="3" name="Subtitle 2">
            <a:extLst>
              <a:ext uri="{FF2B5EF4-FFF2-40B4-BE49-F238E27FC236}">
                <a16:creationId xmlns:a16="http://schemas.microsoft.com/office/drawing/2014/main" id="{488818CC-DB02-4AC0-BD36-FC0FA199B3BD}"/>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93192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808318" y="567223"/>
            <a:ext cx="6957392" cy="692497"/>
          </a:xfrm>
          <a:prstGeom prst="rect">
            <a:avLst/>
          </a:prstGeom>
          <a:noFill/>
        </p:spPr>
        <p:txBody>
          <a:bodyPr wrap="square" lIns="0" tIns="0" rIns="0" bIns="0" rtlCol="0">
            <a:spAutoFit/>
          </a:bodyPr>
          <a:lstStyle/>
          <a:p>
            <a:pPr algn="r">
              <a:lnSpc>
                <a:spcPts val="2400"/>
              </a:lnSpc>
              <a:spcAft>
                <a:spcPts val="600"/>
              </a:spcAft>
            </a:pPr>
            <a:r>
              <a:rPr lang="en-US" sz="2200" b="1" baseline="0" dirty="0">
                <a:ln>
                  <a:solidFill>
                    <a:schemeClr val="accent1">
                      <a:alpha val="0"/>
                    </a:schemeClr>
                  </a:solidFill>
                </a:ln>
                <a:solidFill>
                  <a:srgbClr val="0D47A1"/>
                </a:solidFill>
                <a:latin typeface="Lato Black" panose="020F0502020204030203" pitchFamily="34" charset="0"/>
                <a:ea typeface="Lato Black" panose="020F0502020204030203" pitchFamily="34" charset="0"/>
                <a:cs typeface="Lato Black" panose="020F0502020204030203" pitchFamily="34" charset="0"/>
              </a:rPr>
              <a:t>Western Corridor Recycled Water Project -  </a:t>
            </a:r>
          </a:p>
          <a:p>
            <a:pPr algn="r">
              <a:lnSpc>
                <a:spcPts val="2400"/>
              </a:lnSpc>
              <a:spcAft>
                <a:spcPts val="600"/>
              </a:spcAft>
            </a:pPr>
            <a:r>
              <a:rPr lang="en-US" sz="2200" b="1" baseline="0" dirty="0">
                <a:ln>
                  <a:solidFill>
                    <a:schemeClr val="accent1">
                      <a:alpha val="0"/>
                    </a:schemeClr>
                  </a:solidFill>
                </a:ln>
                <a:solidFill>
                  <a:srgbClr val="0D47A1"/>
                </a:solidFill>
                <a:latin typeface="Lato Black" panose="020F0502020204030203" pitchFamily="34" charset="0"/>
                <a:ea typeface="Lato Black" panose="020F0502020204030203" pitchFamily="34" charset="0"/>
                <a:cs typeface="Lato Black" panose="020F0502020204030203" pitchFamily="34" charset="0"/>
              </a:rPr>
              <a:t>Luggage Point Advanced WTP</a:t>
            </a:r>
          </a:p>
        </p:txBody>
      </p:sp>
      <p:sp>
        <p:nvSpPr>
          <p:cNvPr id="9" name="TextBox 7"/>
          <p:cNvSpPr txBox="1">
            <a:spLocks noChangeArrowheads="1"/>
          </p:cNvSpPr>
          <p:nvPr/>
        </p:nvSpPr>
        <p:spPr bwMode="auto">
          <a:xfrm>
            <a:off x="409670" y="4040219"/>
            <a:ext cx="5603203" cy="2308324"/>
          </a:xfrm>
          <a:prstGeom prst="rect">
            <a:avLst/>
          </a:prstGeom>
          <a:extLst/>
        </p:spPr>
        <p:txBody>
          <a:bodyPr wrap="square">
            <a:spAutoFit/>
          </a:bodyPr>
          <a:lstStyle>
            <a:defPPr>
              <a:defRPr lang="en-US"/>
            </a:defPPr>
            <a:lvl1pPr algn="l">
              <a:lnSpc>
                <a:spcPct val="150000"/>
              </a:lnSpc>
              <a:defRPr sz="1500" b="1" baseline="0">
                <a:ln>
                  <a:solidFill>
                    <a:schemeClr val="accent1">
                      <a:alpha val="0"/>
                    </a:schemeClr>
                  </a:solidFill>
                </a:ln>
                <a:cs typeface="Arial" panose="020B0604020202020204" pitchFamily="34" charset="0"/>
              </a:defRPr>
            </a:lvl1pPr>
          </a:lstStyle>
          <a:p>
            <a:r>
              <a:rPr lang="en-US" sz="1600" dirty="0">
                <a:solidFill>
                  <a:schemeClr val="tx1">
                    <a:lumMod val="75000"/>
                    <a:lumOff val="25000"/>
                  </a:schemeClr>
                </a:solidFill>
              </a:rPr>
              <a:t>Owner: SeqWater (Queensland  Government)</a:t>
            </a:r>
          </a:p>
          <a:p>
            <a:r>
              <a:rPr lang="en-US" sz="1600" dirty="0">
                <a:solidFill>
                  <a:schemeClr val="tx1">
                    <a:lumMod val="75000"/>
                    <a:lumOff val="25000"/>
                  </a:schemeClr>
                </a:solidFill>
              </a:rPr>
              <a:t>Client: Luggage Point Alliance (JV: CH2M Hill, Australia &amp; Laing O’Rourke, Connell Wagner  and Hatch)</a:t>
            </a:r>
          </a:p>
          <a:p>
            <a:r>
              <a:rPr lang="en-US" sz="1600" dirty="0">
                <a:solidFill>
                  <a:schemeClr val="tx1">
                    <a:lumMod val="75000"/>
                    <a:lumOff val="25000"/>
                  </a:schemeClr>
                </a:solidFill>
              </a:rPr>
              <a:t>Location: Brisbane, Australia</a:t>
            </a:r>
          </a:p>
          <a:p>
            <a:r>
              <a:rPr lang="en-US" sz="1600" dirty="0">
                <a:solidFill>
                  <a:schemeClr val="tx1">
                    <a:lumMod val="75000"/>
                    <a:lumOff val="25000"/>
                  </a:schemeClr>
                </a:solidFill>
              </a:rPr>
              <a:t>Capacity: 6.2 MGD x 4 trains producing a total 18.5 MGD </a:t>
            </a:r>
          </a:p>
          <a:p>
            <a:r>
              <a:rPr lang="en-US" sz="1600" dirty="0">
                <a:solidFill>
                  <a:schemeClr val="tx1">
                    <a:lumMod val="75000"/>
                    <a:lumOff val="25000"/>
                  </a:schemeClr>
                </a:solidFill>
              </a:rPr>
              <a:t>Start-up: 2010		Application: Indirect potable water reuse</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6665" y="1445686"/>
            <a:ext cx="8619277" cy="2594533"/>
          </a:xfrm>
          <a:prstGeom prst="roundRect">
            <a:avLst/>
          </a:prstGeom>
        </p:spPr>
      </p:pic>
      <p:sp>
        <p:nvSpPr>
          <p:cNvPr id="2" name="TextBox 1"/>
          <p:cNvSpPr txBox="1"/>
          <p:nvPr/>
        </p:nvSpPr>
        <p:spPr>
          <a:xfrm>
            <a:off x="6694516" y="4412151"/>
            <a:ext cx="1925782" cy="1323439"/>
          </a:xfrm>
          <a:prstGeom prst="rect">
            <a:avLst/>
          </a:prstGeom>
          <a:noFill/>
        </p:spPr>
        <p:txBody>
          <a:bodyPr wrap="square" rtlCol="0">
            <a:spAutoFit/>
          </a:bodyPr>
          <a:lstStyle/>
          <a:p>
            <a:r>
              <a:rPr lang="en-US" sz="1600" dirty="0">
                <a:solidFill>
                  <a:srgbClr val="0D47A1"/>
                </a:solidFill>
              </a:rPr>
              <a:t>“This project was a key component to Australia’s larger recycled water scheme.”</a:t>
            </a:r>
          </a:p>
        </p:txBody>
      </p:sp>
      <p:sp>
        <p:nvSpPr>
          <p:cNvPr id="3" name="TextBox 2">
            <a:extLst>
              <a:ext uri="{FF2B5EF4-FFF2-40B4-BE49-F238E27FC236}">
                <a16:creationId xmlns:a16="http://schemas.microsoft.com/office/drawing/2014/main" id="{5A870916-B954-4743-95AC-80D2D5684A50}"/>
              </a:ext>
            </a:extLst>
          </p:cNvPr>
          <p:cNvSpPr txBox="1"/>
          <p:nvPr/>
        </p:nvSpPr>
        <p:spPr>
          <a:xfrm>
            <a:off x="2030139" y="6496252"/>
            <a:ext cx="5112327" cy="276999"/>
          </a:xfrm>
          <a:prstGeom prst="rect">
            <a:avLst/>
          </a:prstGeom>
          <a:noFill/>
        </p:spPr>
        <p:txBody>
          <a:bodyPr wrap="square" rtlCol="0">
            <a:spAutoFit/>
          </a:bodyPr>
          <a:lstStyle/>
          <a:p>
            <a:pPr algn="ctr"/>
            <a:r>
              <a:rPr lang="en-US" sz="1200" dirty="0"/>
              <a:t>www.SafBonWater.com</a:t>
            </a:r>
          </a:p>
        </p:txBody>
      </p:sp>
    </p:spTree>
    <p:extLst>
      <p:ext uri="{BB962C8B-B14F-4D97-AF65-F5344CB8AC3E}">
        <p14:creationId xmlns:p14="http://schemas.microsoft.com/office/powerpoint/2010/main" val="2325336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직사각형 11"/>
          <p:cNvSpPr/>
          <p:nvPr/>
        </p:nvSpPr>
        <p:spPr>
          <a:xfrm>
            <a:off x="365648" y="5173686"/>
            <a:ext cx="1444619" cy="707886"/>
          </a:xfrm>
          <a:prstGeom prst="rect">
            <a:avLst/>
          </a:prstGeom>
        </p:spPr>
        <p:txBody>
          <a:bodyPr wrap="square">
            <a:spAutoFit/>
          </a:bodyPr>
          <a:lstStyle/>
          <a:p>
            <a:pPr algn="l"/>
            <a:r>
              <a:rPr lang="en-US" altLang="ko-KR" sz="2000" b="1" baseline="0" dirty="0">
                <a:ln>
                  <a:solidFill>
                    <a:schemeClr val="accent1">
                      <a:alpha val="0"/>
                    </a:schemeClr>
                  </a:solidFill>
                </a:ln>
                <a:solidFill>
                  <a:srgbClr val="00617A"/>
                </a:solidFill>
                <a:latin typeface="+mj-lt"/>
                <a:cs typeface="Arial" panose="020B0604020202020204" pitchFamily="34" charset="0"/>
              </a:rPr>
              <a:t>Operational Data:</a:t>
            </a:r>
            <a:endParaRPr lang="ko-KR" altLang="en-US" sz="2000" b="1" baseline="0" dirty="0">
              <a:ln>
                <a:solidFill>
                  <a:schemeClr val="accent1">
                    <a:alpha val="0"/>
                  </a:schemeClr>
                </a:solidFill>
              </a:ln>
              <a:solidFill>
                <a:srgbClr val="00617A"/>
              </a:solidFill>
              <a:latin typeface="+mj-lt"/>
              <a:cs typeface="Arial" panose="020B0604020202020204" pitchFamily="34" charset="0"/>
            </a:endParaRPr>
          </a:p>
        </p:txBody>
      </p:sp>
      <p:sp>
        <p:nvSpPr>
          <p:cNvPr id="7" name="Rectangle 6"/>
          <p:cNvSpPr/>
          <p:nvPr/>
        </p:nvSpPr>
        <p:spPr>
          <a:xfrm>
            <a:off x="1921565" y="4921815"/>
            <a:ext cx="3803374" cy="1820050"/>
          </a:xfrm>
          <a:prstGeom prst="rect">
            <a:avLst/>
          </a:prstGeom>
        </p:spPr>
        <p:txBody>
          <a:bodyPr wrap="square">
            <a:spAutoFit/>
          </a:bodyPr>
          <a:lstStyle/>
          <a:p>
            <a:pPr marL="171450" lvl="1" indent="-171450" algn="l">
              <a:lnSpc>
                <a:spcPct val="107000"/>
              </a:lnSpc>
              <a:spcBef>
                <a:spcPts val="0"/>
              </a:spcBef>
              <a:spcAft>
                <a:spcPts val="800"/>
              </a:spcAft>
              <a:buFont typeface="Wingdings" panose="05000000000000000000" pitchFamily="2" charset="2"/>
              <a:buChar char="§"/>
            </a:pPr>
            <a:r>
              <a:rPr lang="en-US" sz="1600" baseline="0" dirty="0">
                <a:ln>
                  <a:solidFill>
                    <a:schemeClr val="accent1">
                      <a:alpha val="0"/>
                    </a:schemeClr>
                  </a:solidFill>
                </a:ln>
                <a:solidFill>
                  <a:srgbClr val="00617A"/>
                </a:solidFill>
                <a:cs typeface="Arial" panose="020B0604020202020204" pitchFamily="34" charset="0"/>
              </a:rPr>
              <a:t>Feed water TDS: 500-4000</a:t>
            </a:r>
          </a:p>
          <a:p>
            <a:pPr marL="171450" lvl="1" indent="-171450" algn="l">
              <a:lnSpc>
                <a:spcPct val="107000"/>
              </a:lnSpc>
              <a:spcBef>
                <a:spcPts val="0"/>
              </a:spcBef>
              <a:spcAft>
                <a:spcPts val="800"/>
              </a:spcAft>
              <a:buFont typeface="Wingdings" panose="05000000000000000000" pitchFamily="2" charset="2"/>
              <a:buChar char="§"/>
            </a:pPr>
            <a:r>
              <a:rPr lang="en-US" sz="1600" baseline="0" dirty="0">
                <a:ln>
                  <a:solidFill>
                    <a:schemeClr val="accent1">
                      <a:alpha val="0"/>
                    </a:schemeClr>
                  </a:solidFill>
                </a:ln>
                <a:solidFill>
                  <a:srgbClr val="00617A"/>
                </a:solidFill>
                <a:cs typeface="Arial" panose="020B0604020202020204" pitchFamily="34" charset="0"/>
              </a:rPr>
              <a:t>Permeate TDS: 50 </a:t>
            </a:r>
          </a:p>
          <a:p>
            <a:pPr marL="171450" lvl="1" indent="-171450" algn="l">
              <a:lnSpc>
                <a:spcPct val="107000"/>
              </a:lnSpc>
              <a:spcBef>
                <a:spcPts val="0"/>
              </a:spcBef>
              <a:spcAft>
                <a:spcPts val="800"/>
              </a:spcAft>
              <a:buFont typeface="Wingdings" panose="05000000000000000000" pitchFamily="2" charset="2"/>
              <a:buChar char="§"/>
            </a:pPr>
            <a:r>
              <a:rPr lang="en-US" sz="1600" baseline="0" dirty="0">
                <a:ln>
                  <a:solidFill>
                    <a:schemeClr val="accent1">
                      <a:alpha val="0"/>
                    </a:schemeClr>
                  </a:solidFill>
                </a:ln>
                <a:solidFill>
                  <a:srgbClr val="00617A"/>
                </a:solidFill>
                <a:cs typeface="Arial" panose="020B0604020202020204" pitchFamily="34" charset="0"/>
              </a:rPr>
              <a:t>Permeate flow: 13,000 GPM</a:t>
            </a:r>
          </a:p>
          <a:p>
            <a:pPr marL="171450" lvl="1" indent="-171450" algn="l">
              <a:lnSpc>
                <a:spcPct val="107000"/>
              </a:lnSpc>
              <a:spcBef>
                <a:spcPts val="0"/>
              </a:spcBef>
              <a:spcAft>
                <a:spcPts val="800"/>
              </a:spcAft>
              <a:buFont typeface="Wingdings" panose="05000000000000000000" pitchFamily="2" charset="2"/>
              <a:buChar char="§"/>
            </a:pPr>
            <a:r>
              <a:rPr lang="en-US" sz="1600" baseline="0" dirty="0">
                <a:ln>
                  <a:solidFill>
                    <a:schemeClr val="accent1">
                      <a:alpha val="0"/>
                    </a:schemeClr>
                  </a:solidFill>
                </a:ln>
                <a:solidFill>
                  <a:srgbClr val="00617A"/>
                </a:solidFill>
                <a:cs typeface="Arial" panose="020B0604020202020204" pitchFamily="34" charset="0"/>
              </a:rPr>
              <a:t>RO Recovery: 85%, 1470 Membranes</a:t>
            </a:r>
          </a:p>
          <a:p>
            <a:pPr marL="171450" lvl="1" indent="-171450" algn="l">
              <a:lnSpc>
                <a:spcPct val="107000"/>
              </a:lnSpc>
              <a:spcBef>
                <a:spcPts val="0"/>
              </a:spcBef>
              <a:spcAft>
                <a:spcPts val="800"/>
              </a:spcAft>
              <a:buFont typeface="Wingdings" panose="05000000000000000000" pitchFamily="2" charset="2"/>
              <a:buChar char="§"/>
            </a:pPr>
            <a:r>
              <a:rPr lang="en-US" sz="1600" baseline="0" dirty="0">
                <a:ln>
                  <a:solidFill>
                    <a:schemeClr val="accent1">
                      <a:alpha val="0"/>
                    </a:schemeClr>
                  </a:solidFill>
                </a:ln>
                <a:solidFill>
                  <a:srgbClr val="00617A"/>
                </a:solidFill>
                <a:cs typeface="Arial" panose="020B0604020202020204" pitchFamily="34" charset="0"/>
              </a:rPr>
              <a:t>Others: 120/60/30 Array - 3 Stage w/ ERT                   </a:t>
            </a:r>
          </a:p>
        </p:txBody>
      </p:sp>
      <p:grpSp>
        <p:nvGrpSpPr>
          <p:cNvPr id="12" name="Group 11"/>
          <p:cNvGrpSpPr/>
          <p:nvPr/>
        </p:nvGrpSpPr>
        <p:grpSpPr>
          <a:xfrm>
            <a:off x="476946" y="1041183"/>
            <a:ext cx="8170355" cy="2084469"/>
            <a:chOff x="620718" y="2505562"/>
            <a:chExt cx="8170355" cy="2084469"/>
          </a:xfrm>
        </p:grpSpPr>
        <p:pic>
          <p:nvPicPr>
            <p:cNvPr id="13" name="Picture 3" descr="5b"/>
            <p:cNvPicPr>
              <a:picLocks noChangeAspect="1" noChangeArrowheads="1"/>
            </p:cNvPicPr>
            <p:nvPr/>
          </p:nvPicPr>
          <p:blipFill>
            <a:blip r:embed="rId2" cstate="print">
              <a:extLst>
                <a:ext uri="{28A0092B-C50C-407E-A947-70E740481C1C}">
                  <a14:useLocalDpi xmlns:a14="http://schemas.microsoft.com/office/drawing/2010/main" val="0"/>
                </a:ext>
              </a:extLst>
            </a:blip>
            <a:srcRect b="15390"/>
            <a:stretch>
              <a:fillRect/>
            </a:stretch>
          </p:blipFill>
          <p:spPr bwMode="auto">
            <a:xfrm>
              <a:off x="620718" y="2505563"/>
              <a:ext cx="3032294" cy="2084468"/>
            </a:xfrm>
            <a:prstGeom prst="round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p:cNvPicPr>
              <a:picLocks noChangeAspect="1"/>
            </p:cNvPicPr>
            <p:nvPr/>
          </p:nvPicPr>
          <p:blipFill rotWithShape="1">
            <a:blip r:embed="rId3" cstate="print">
              <a:extLst>
                <a:ext uri="{28A0092B-C50C-407E-A947-70E740481C1C}">
                  <a14:useLocalDpi xmlns:a14="http://schemas.microsoft.com/office/drawing/2010/main" val="0"/>
                </a:ext>
              </a:extLst>
            </a:blip>
            <a:srcRect l="11827" r="8254"/>
            <a:stretch/>
          </p:blipFill>
          <p:spPr>
            <a:xfrm>
              <a:off x="6569862" y="2505562"/>
              <a:ext cx="2221211" cy="2084469"/>
            </a:xfrm>
            <a:prstGeom prst="roundRect">
              <a:avLst/>
            </a:prstGeom>
          </p:spPr>
        </p:pic>
        <p:pic>
          <p:nvPicPr>
            <p:cNvPr id="15" name="Picture 14"/>
            <p:cNvPicPr>
              <a:picLocks noChangeAspect="1"/>
            </p:cNvPicPr>
            <p:nvPr/>
          </p:nvPicPr>
          <p:blipFill rotWithShape="1">
            <a:blip r:embed="rId4" cstate="print">
              <a:extLst>
                <a:ext uri="{28A0092B-C50C-407E-A947-70E740481C1C}">
                  <a14:useLocalDpi xmlns:a14="http://schemas.microsoft.com/office/drawing/2010/main" val="0"/>
                </a:ext>
              </a:extLst>
            </a:blip>
            <a:srcRect l="7947"/>
            <a:stretch/>
          </p:blipFill>
          <p:spPr>
            <a:xfrm>
              <a:off x="3832230" y="2505562"/>
              <a:ext cx="2558415" cy="2084469"/>
            </a:xfrm>
            <a:prstGeom prst="roundRect">
              <a:avLst/>
            </a:prstGeom>
          </p:spPr>
        </p:pic>
      </p:grpSp>
      <p:sp>
        <p:nvSpPr>
          <p:cNvPr id="16" name="TextBox 15"/>
          <p:cNvSpPr txBox="1"/>
          <p:nvPr/>
        </p:nvSpPr>
        <p:spPr>
          <a:xfrm>
            <a:off x="365648" y="3205397"/>
            <a:ext cx="8281653" cy="1815882"/>
          </a:xfrm>
          <a:prstGeom prst="rect">
            <a:avLst/>
          </a:prstGeom>
          <a:noFill/>
        </p:spPr>
        <p:txBody>
          <a:bodyPr wrap="square" rtlCol="0">
            <a:spAutoFit/>
          </a:bodyPr>
          <a:lstStyle/>
          <a:p>
            <a:pPr algn="just"/>
            <a:r>
              <a:rPr lang="en-US" sz="1600" dirty="0">
                <a:solidFill>
                  <a:schemeClr val="tx1">
                    <a:lumMod val="75000"/>
                    <a:lumOff val="25000"/>
                  </a:schemeClr>
                </a:solidFill>
              </a:rPr>
              <a:t>SafBon Water Technology was contracted to provide the design, manufacturing and supply of the 18.5 MGD brackish water RO system treating filtered secondary wastewater. The SWT scope of supply included four, three-stage RO systems in a double stack per train configuration. Also supplied were four high pressure feed pumps, UF feed water booster pumps, CIP system, Toray membranes, instrumentation and  PLC control system. Field services included installation supervision, system testing, commissioning and start-up as well as training of the owner’s personnel. </a:t>
            </a:r>
          </a:p>
        </p:txBody>
      </p:sp>
    </p:spTree>
    <p:extLst>
      <p:ext uri="{BB962C8B-B14F-4D97-AF65-F5344CB8AC3E}">
        <p14:creationId xmlns:p14="http://schemas.microsoft.com/office/powerpoint/2010/main" val="374770109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TotalTime>
  <Words>208</Words>
  <Application>Microsoft Office PowerPoint</Application>
  <PresentationFormat>On-screen Show (4:3)</PresentationFormat>
  <Paragraphs>17</Paragraphs>
  <Slides>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맑은 고딕</vt:lpstr>
      <vt:lpstr>Arial</vt:lpstr>
      <vt:lpstr>Calibri</vt:lpstr>
      <vt:lpstr>Calibri Light</vt:lpstr>
      <vt:lpstr>Lato Black</vt:lpstr>
      <vt:lpstr>Wingdings</vt:lpstr>
      <vt:lpstr>Office Theme</vt:lpstr>
      <vt:lpstr>Luggage Point Advanced WTP Water Reuse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Doyle, Taryn</dc:creator>
  <cp:lastModifiedBy>Doyle, Taryn</cp:lastModifiedBy>
  <cp:revision>2</cp:revision>
  <dcterms:created xsi:type="dcterms:W3CDTF">2017-09-21T19:40:35Z</dcterms:created>
  <dcterms:modified xsi:type="dcterms:W3CDTF">2017-09-21T19:46:03Z</dcterms:modified>
</cp:coreProperties>
</file>