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handoutMasterIdLst>
    <p:handoutMasterId r:id="rId30"/>
  </p:handoutMasterIdLst>
  <p:sldIdLst>
    <p:sldId id="257" r:id="rId4"/>
    <p:sldId id="258" r:id="rId5"/>
    <p:sldId id="259" r:id="rId6"/>
    <p:sldId id="260" r:id="rId7"/>
    <p:sldId id="261" r:id="rId8"/>
    <p:sldId id="279" r:id="rId9"/>
    <p:sldId id="263" r:id="rId10"/>
    <p:sldId id="264" r:id="rId11"/>
    <p:sldId id="265" r:id="rId12"/>
    <p:sldId id="266" r:id="rId13"/>
    <p:sldId id="267" r:id="rId14"/>
    <p:sldId id="268" r:id="rId15"/>
    <p:sldId id="269" r:id="rId16"/>
    <p:sldId id="270" r:id="rId17"/>
    <p:sldId id="271" r:id="rId18"/>
    <p:sldId id="272" r:id="rId19"/>
    <p:sldId id="278" r:id="rId20"/>
    <p:sldId id="277" r:id="rId21"/>
    <p:sldId id="273" r:id="rId22"/>
    <p:sldId id="262" r:id="rId23"/>
    <p:sldId id="280" r:id="rId24"/>
    <p:sldId id="281" r:id="rId25"/>
    <p:sldId id="282" r:id="rId26"/>
    <p:sldId id="283" r:id="rId27"/>
    <p:sldId id="285" r:id="rId28"/>
    <p:sldId id="284" r:id="rId2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47A1"/>
    <a:srgbClr val="00617A"/>
    <a:srgbClr val="1187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1356" y="60"/>
      </p:cViewPr>
      <p:guideLst/>
    </p:cSldViewPr>
  </p:slideViewPr>
  <p:notesTextViewPr>
    <p:cViewPr>
      <p:scale>
        <a:sx n="1" d="1"/>
        <a:sy n="1" d="1"/>
      </p:scale>
      <p:origin x="0" y="0"/>
    </p:cViewPr>
  </p:notesTextViewPr>
  <p:notesViewPr>
    <p:cSldViewPr snapToGrid="0">
      <p:cViewPr varScale="1">
        <p:scale>
          <a:sx n="47" d="100"/>
          <a:sy n="47" d="100"/>
        </p:scale>
        <p:origin x="1044"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E3CADF2-1F66-411F-96CA-EBB3A11F453F}" type="datetimeFigureOut">
              <a:rPr lang="en-US" smtClean="0"/>
              <a:t>9/27/2017</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28D83D2-4C85-4325-9A57-A643E031E48E}" type="slidenum">
              <a:rPr lang="en-US" smtClean="0"/>
              <a:t>‹#›</a:t>
            </a:fld>
            <a:endParaRPr lang="en-US"/>
          </a:p>
        </p:txBody>
      </p:sp>
    </p:spTree>
    <p:extLst>
      <p:ext uri="{BB962C8B-B14F-4D97-AF65-F5344CB8AC3E}">
        <p14:creationId xmlns:p14="http://schemas.microsoft.com/office/powerpoint/2010/main" val="208563807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F25F5FEA-EB76-42A3-BFB3-FD65E6F2FA1C}" type="datetimeFigureOut">
              <a:rPr lang="en-US" smtClean="0"/>
              <a:t>9/27/2017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rgbClr val="0D47A1"/>
                </a:solidFill>
                <a:latin typeface="Meera Inimai" panose="02000503000000000000" pitchFamily="2" charset="0"/>
                <a:cs typeface="Meera Inimai" panose="02000503000000000000" pitchFamily="2" charset="0"/>
              </a:defRPr>
            </a:lvl1pPr>
          </a:lstStyle>
          <a:p>
            <a:r>
              <a:rPr lang="en-US" dirty="0"/>
              <a:t>www.SafBonWater.com</a:t>
            </a: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3FAC99E-60FB-441E-819F-3D7A95F03282}" type="slidenum">
              <a:rPr lang="en-US" smtClean="0"/>
              <a:t>‹#›</a:t>
            </a:fld>
            <a:endParaRPr lang="en-US"/>
          </a:p>
        </p:txBody>
      </p:sp>
    </p:spTree>
    <p:extLst>
      <p:ext uri="{BB962C8B-B14F-4D97-AF65-F5344CB8AC3E}">
        <p14:creationId xmlns:p14="http://schemas.microsoft.com/office/powerpoint/2010/main" val="150126495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F25F5FEA-EB76-42A3-BFB3-FD65E6F2FA1C}" type="datetimeFigureOut">
              <a:rPr lang="en-US" smtClean="0"/>
              <a:t>9/27/2017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3FAC99E-60FB-441E-819F-3D7A95F03282}" type="slidenum">
              <a:rPr lang="en-US" smtClean="0"/>
              <a:t>‹#›</a:t>
            </a:fld>
            <a:endParaRPr lang="en-US"/>
          </a:p>
        </p:txBody>
      </p:sp>
    </p:spTree>
    <p:extLst>
      <p:ext uri="{BB962C8B-B14F-4D97-AF65-F5344CB8AC3E}">
        <p14:creationId xmlns:p14="http://schemas.microsoft.com/office/powerpoint/2010/main" val="2372444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F25F5FEA-EB76-42A3-BFB3-FD65E6F2FA1C}" type="datetimeFigureOut">
              <a:rPr lang="en-US" smtClean="0"/>
              <a:t>9/27/2017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3FAC99E-60FB-441E-819F-3D7A95F03282}" type="slidenum">
              <a:rPr lang="en-US" smtClean="0"/>
              <a:t>‹#›</a:t>
            </a:fld>
            <a:endParaRPr lang="en-US"/>
          </a:p>
        </p:txBody>
      </p:sp>
    </p:spTree>
    <p:extLst>
      <p:ext uri="{BB962C8B-B14F-4D97-AF65-F5344CB8AC3E}">
        <p14:creationId xmlns:p14="http://schemas.microsoft.com/office/powerpoint/2010/main" val="2935752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F0FD732-1486-40B6-ACDF-AFFB886A2522}" type="datetimeFigureOut">
              <a:rPr lang="en-US" smtClean="0"/>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C9014-B02C-461A-A5A2-9A943DD1C8B1}" type="slidenum">
              <a:rPr lang="en-US" smtClean="0"/>
              <a:t>‹#›</a:t>
            </a:fld>
            <a:endParaRPr lang="en-US"/>
          </a:p>
        </p:txBody>
      </p:sp>
    </p:spTree>
    <p:extLst>
      <p:ext uri="{BB962C8B-B14F-4D97-AF65-F5344CB8AC3E}">
        <p14:creationId xmlns:p14="http://schemas.microsoft.com/office/powerpoint/2010/main" val="3419276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0FD732-1486-40B6-ACDF-AFFB886A2522}" type="datetimeFigureOut">
              <a:rPr lang="en-US" smtClean="0"/>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C9014-B02C-461A-A5A2-9A943DD1C8B1}" type="slidenum">
              <a:rPr lang="en-US" smtClean="0"/>
              <a:t>‹#›</a:t>
            </a:fld>
            <a:endParaRPr lang="en-US"/>
          </a:p>
        </p:txBody>
      </p:sp>
    </p:spTree>
    <p:extLst>
      <p:ext uri="{BB962C8B-B14F-4D97-AF65-F5344CB8AC3E}">
        <p14:creationId xmlns:p14="http://schemas.microsoft.com/office/powerpoint/2010/main" val="2350516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0FD732-1486-40B6-ACDF-AFFB886A2522}" type="datetimeFigureOut">
              <a:rPr lang="en-US" smtClean="0"/>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C9014-B02C-461A-A5A2-9A943DD1C8B1}" type="slidenum">
              <a:rPr lang="en-US" smtClean="0"/>
              <a:t>‹#›</a:t>
            </a:fld>
            <a:endParaRPr lang="en-US"/>
          </a:p>
        </p:txBody>
      </p:sp>
    </p:spTree>
    <p:extLst>
      <p:ext uri="{BB962C8B-B14F-4D97-AF65-F5344CB8AC3E}">
        <p14:creationId xmlns:p14="http://schemas.microsoft.com/office/powerpoint/2010/main" val="2636117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0FD732-1486-40B6-ACDF-AFFB886A2522}" type="datetimeFigureOut">
              <a:rPr lang="en-US" smtClean="0"/>
              <a:t>9/27/2017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C9014-B02C-461A-A5A2-9A943DD1C8B1}" type="slidenum">
              <a:rPr lang="en-US" smtClean="0"/>
              <a:t>‹#›</a:t>
            </a:fld>
            <a:endParaRPr lang="en-US"/>
          </a:p>
        </p:txBody>
      </p:sp>
    </p:spTree>
    <p:extLst>
      <p:ext uri="{BB962C8B-B14F-4D97-AF65-F5344CB8AC3E}">
        <p14:creationId xmlns:p14="http://schemas.microsoft.com/office/powerpoint/2010/main" val="439985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0FD732-1486-40B6-ACDF-AFFB886A2522}" type="datetimeFigureOut">
              <a:rPr lang="en-US" smtClean="0"/>
              <a:t>9/27/2017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4C9014-B02C-461A-A5A2-9A943DD1C8B1}" type="slidenum">
              <a:rPr lang="en-US" smtClean="0"/>
              <a:t>‹#›</a:t>
            </a:fld>
            <a:endParaRPr lang="en-US"/>
          </a:p>
        </p:txBody>
      </p:sp>
    </p:spTree>
    <p:extLst>
      <p:ext uri="{BB962C8B-B14F-4D97-AF65-F5344CB8AC3E}">
        <p14:creationId xmlns:p14="http://schemas.microsoft.com/office/powerpoint/2010/main" val="2569931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0FD732-1486-40B6-ACDF-AFFB886A2522}" type="datetimeFigureOut">
              <a:rPr lang="en-US" smtClean="0"/>
              <a:t>9/27/2017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4C9014-B02C-461A-A5A2-9A943DD1C8B1}" type="slidenum">
              <a:rPr lang="en-US" smtClean="0"/>
              <a:t>‹#›</a:t>
            </a:fld>
            <a:endParaRPr lang="en-US"/>
          </a:p>
        </p:txBody>
      </p:sp>
    </p:spTree>
    <p:extLst>
      <p:ext uri="{BB962C8B-B14F-4D97-AF65-F5344CB8AC3E}">
        <p14:creationId xmlns:p14="http://schemas.microsoft.com/office/powerpoint/2010/main" val="923402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0FD732-1486-40B6-ACDF-AFFB886A2522}" type="datetimeFigureOut">
              <a:rPr lang="en-US" smtClean="0"/>
              <a:t>9/27/2017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4C9014-B02C-461A-A5A2-9A943DD1C8B1}" type="slidenum">
              <a:rPr lang="en-US" smtClean="0"/>
              <a:t>‹#›</a:t>
            </a:fld>
            <a:endParaRPr lang="en-US"/>
          </a:p>
        </p:txBody>
      </p:sp>
    </p:spTree>
    <p:extLst>
      <p:ext uri="{BB962C8B-B14F-4D97-AF65-F5344CB8AC3E}">
        <p14:creationId xmlns:p14="http://schemas.microsoft.com/office/powerpoint/2010/main" val="2377223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0FD732-1486-40B6-ACDF-AFFB886A2522}" type="datetimeFigureOut">
              <a:rPr lang="en-US" smtClean="0"/>
              <a:t>9/27/2017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C9014-B02C-461A-A5A2-9A943DD1C8B1}" type="slidenum">
              <a:rPr lang="en-US" smtClean="0"/>
              <a:t>‹#›</a:t>
            </a:fld>
            <a:endParaRPr lang="en-US"/>
          </a:p>
        </p:txBody>
      </p:sp>
    </p:spTree>
    <p:extLst>
      <p:ext uri="{BB962C8B-B14F-4D97-AF65-F5344CB8AC3E}">
        <p14:creationId xmlns:p14="http://schemas.microsoft.com/office/powerpoint/2010/main" val="2937144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F25F5FEA-EB76-42A3-BFB3-FD65E6F2FA1C}" type="datetimeFigureOut">
              <a:rPr lang="en-US" smtClean="0"/>
              <a:t>9/27/2017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rgbClr val="0D47A1"/>
                </a:solidFill>
              </a:defRPr>
            </a:lvl1pPr>
          </a:lstStyle>
          <a:p>
            <a:r>
              <a:rPr lang="en-US" dirty="0"/>
              <a:t>www.SafBonWater.com</a:t>
            </a: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3FAC99E-60FB-441E-819F-3D7A95F03282}" type="slidenum">
              <a:rPr lang="en-US" smtClean="0"/>
              <a:t>‹#›</a:t>
            </a:fld>
            <a:endParaRPr lang="en-US"/>
          </a:p>
        </p:txBody>
      </p:sp>
    </p:spTree>
    <p:extLst>
      <p:ext uri="{BB962C8B-B14F-4D97-AF65-F5344CB8AC3E}">
        <p14:creationId xmlns:p14="http://schemas.microsoft.com/office/powerpoint/2010/main" val="1849725737"/>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0FD732-1486-40B6-ACDF-AFFB886A2522}" type="datetimeFigureOut">
              <a:rPr lang="en-US" smtClean="0"/>
              <a:t>9/27/2017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C9014-B02C-461A-A5A2-9A943DD1C8B1}" type="slidenum">
              <a:rPr lang="en-US" smtClean="0"/>
              <a:t>‹#›</a:t>
            </a:fld>
            <a:endParaRPr lang="en-US"/>
          </a:p>
        </p:txBody>
      </p:sp>
    </p:spTree>
    <p:extLst>
      <p:ext uri="{BB962C8B-B14F-4D97-AF65-F5344CB8AC3E}">
        <p14:creationId xmlns:p14="http://schemas.microsoft.com/office/powerpoint/2010/main" val="790645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0FD732-1486-40B6-ACDF-AFFB886A2522}" type="datetimeFigureOut">
              <a:rPr lang="en-US" smtClean="0"/>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C9014-B02C-461A-A5A2-9A943DD1C8B1}" type="slidenum">
              <a:rPr lang="en-US" smtClean="0"/>
              <a:t>‹#›</a:t>
            </a:fld>
            <a:endParaRPr lang="en-US"/>
          </a:p>
        </p:txBody>
      </p:sp>
    </p:spTree>
    <p:extLst>
      <p:ext uri="{BB962C8B-B14F-4D97-AF65-F5344CB8AC3E}">
        <p14:creationId xmlns:p14="http://schemas.microsoft.com/office/powerpoint/2010/main" val="1932849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0FD732-1486-40B6-ACDF-AFFB886A2522}" type="datetimeFigureOut">
              <a:rPr lang="en-US" smtClean="0"/>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C9014-B02C-461A-A5A2-9A943DD1C8B1}" type="slidenum">
              <a:rPr lang="en-US" smtClean="0"/>
              <a:t>‹#›</a:t>
            </a:fld>
            <a:endParaRPr lang="en-US"/>
          </a:p>
        </p:txBody>
      </p:sp>
    </p:spTree>
    <p:extLst>
      <p:ext uri="{BB962C8B-B14F-4D97-AF65-F5344CB8AC3E}">
        <p14:creationId xmlns:p14="http://schemas.microsoft.com/office/powerpoint/2010/main" val="17762756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F4E4EFE-F02B-456C-9C48-BF7531B2AEA6}" type="datetimeFigureOut">
              <a:rPr lang="en-US" smtClean="0"/>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DDB05-690B-4E24-AE22-CBC23566387B}" type="slidenum">
              <a:rPr lang="en-US" smtClean="0"/>
              <a:t>‹#›</a:t>
            </a:fld>
            <a:endParaRPr lang="en-US"/>
          </a:p>
        </p:txBody>
      </p:sp>
    </p:spTree>
    <p:extLst>
      <p:ext uri="{BB962C8B-B14F-4D97-AF65-F5344CB8AC3E}">
        <p14:creationId xmlns:p14="http://schemas.microsoft.com/office/powerpoint/2010/main" val="1990213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4E4EFE-F02B-456C-9C48-BF7531B2AEA6}" type="datetimeFigureOut">
              <a:rPr lang="en-US" smtClean="0"/>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DDB05-690B-4E24-AE22-CBC23566387B}" type="slidenum">
              <a:rPr lang="en-US" smtClean="0"/>
              <a:t>‹#›</a:t>
            </a:fld>
            <a:endParaRPr lang="en-US"/>
          </a:p>
        </p:txBody>
      </p:sp>
    </p:spTree>
    <p:extLst>
      <p:ext uri="{BB962C8B-B14F-4D97-AF65-F5344CB8AC3E}">
        <p14:creationId xmlns:p14="http://schemas.microsoft.com/office/powerpoint/2010/main" val="1221827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4E4EFE-F02B-456C-9C48-BF7531B2AEA6}" type="datetimeFigureOut">
              <a:rPr lang="en-US" smtClean="0"/>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DDB05-690B-4E24-AE22-CBC23566387B}" type="slidenum">
              <a:rPr lang="en-US" smtClean="0"/>
              <a:t>‹#›</a:t>
            </a:fld>
            <a:endParaRPr lang="en-US"/>
          </a:p>
        </p:txBody>
      </p:sp>
    </p:spTree>
    <p:extLst>
      <p:ext uri="{BB962C8B-B14F-4D97-AF65-F5344CB8AC3E}">
        <p14:creationId xmlns:p14="http://schemas.microsoft.com/office/powerpoint/2010/main" val="16562685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4E4EFE-F02B-456C-9C48-BF7531B2AEA6}" type="datetimeFigureOut">
              <a:rPr lang="en-US" smtClean="0"/>
              <a:t>9/27/2017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DDB05-690B-4E24-AE22-CBC23566387B}" type="slidenum">
              <a:rPr lang="en-US" smtClean="0"/>
              <a:t>‹#›</a:t>
            </a:fld>
            <a:endParaRPr lang="en-US"/>
          </a:p>
        </p:txBody>
      </p:sp>
    </p:spTree>
    <p:extLst>
      <p:ext uri="{BB962C8B-B14F-4D97-AF65-F5344CB8AC3E}">
        <p14:creationId xmlns:p14="http://schemas.microsoft.com/office/powerpoint/2010/main" val="1835130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4E4EFE-F02B-456C-9C48-BF7531B2AEA6}" type="datetimeFigureOut">
              <a:rPr lang="en-US" smtClean="0"/>
              <a:t>9/27/2017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9DDB05-690B-4E24-AE22-CBC23566387B}" type="slidenum">
              <a:rPr lang="en-US" smtClean="0"/>
              <a:t>‹#›</a:t>
            </a:fld>
            <a:endParaRPr lang="en-US"/>
          </a:p>
        </p:txBody>
      </p:sp>
    </p:spTree>
    <p:extLst>
      <p:ext uri="{BB962C8B-B14F-4D97-AF65-F5344CB8AC3E}">
        <p14:creationId xmlns:p14="http://schemas.microsoft.com/office/powerpoint/2010/main" val="2599225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4E4EFE-F02B-456C-9C48-BF7531B2AEA6}" type="datetimeFigureOut">
              <a:rPr lang="en-US" smtClean="0"/>
              <a:t>9/27/2017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9DDB05-690B-4E24-AE22-CBC23566387B}" type="slidenum">
              <a:rPr lang="en-US" smtClean="0"/>
              <a:t>‹#›</a:t>
            </a:fld>
            <a:endParaRPr lang="en-US"/>
          </a:p>
        </p:txBody>
      </p:sp>
    </p:spTree>
    <p:extLst>
      <p:ext uri="{BB962C8B-B14F-4D97-AF65-F5344CB8AC3E}">
        <p14:creationId xmlns:p14="http://schemas.microsoft.com/office/powerpoint/2010/main" val="21551038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4E4EFE-F02B-456C-9C48-BF7531B2AEA6}" type="datetimeFigureOut">
              <a:rPr lang="en-US" smtClean="0"/>
              <a:t>9/27/2017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9DDB05-690B-4E24-AE22-CBC23566387B}" type="slidenum">
              <a:rPr lang="en-US" smtClean="0"/>
              <a:t>‹#›</a:t>
            </a:fld>
            <a:endParaRPr lang="en-US"/>
          </a:p>
        </p:txBody>
      </p:sp>
    </p:spTree>
    <p:extLst>
      <p:ext uri="{BB962C8B-B14F-4D97-AF65-F5344CB8AC3E}">
        <p14:creationId xmlns:p14="http://schemas.microsoft.com/office/powerpoint/2010/main" val="82179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F25F5FEA-EB76-42A3-BFB3-FD65E6F2FA1C}" type="datetimeFigureOut">
              <a:rPr lang="en-US" smtClean="0"/>
              <a:t>9/27/2017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3FAC99E-60FB-441E-819F-3D7A95F03282}" type="slidenum">
              <a:rPr lang="en-US" smtClean="0"/>
              <a:t>‹#›</a:t>
            </a:fld>
            <a:endParaRPr lang="en-US"/>
          </a:p>
        </p:txBody>
      </p:sp>
    </p:spTree>
    <p:extLst>
      <p:ext uri="{BB962C8B-B14F-4D97-AF65-F5344CB8AC3E}">
        <p14:creationId xmlns:p14="http://schemas.microsoft.com/office/powerpoint/2010/main" val="995368585"/>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4E4EFE-F02B-456C-9C48-BF7531B2AEA6}" type="datetimeFigureOut">
              <a:rPr lang="en-US" smtClean="0"/>
              <a:t>9/27/2017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DDB05-690B-4E24-AE22-CBC23566387B}" type="slidenum">
              <a:rPr lang="en-US" smtClean="0"/>
              <a:t>‹#›</a:t>
            </a:fld>
            <a:endParaRPr lang="en-US"/>
          </a:p>
        </p:txBody>
      </p:sp>
    </p:spTree>
    <p:extLst>
      <p:ext uri="{BB962C8B-B14F-4D97-AF65-F5344CB8AC3E}">
        <p14:creationId xmlns:p14="http://schemas.microsoft.com/office/powerpoint/2010/main" val="29995049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4E4EFE-F02B-456C-9C48-BF7531B2AEA6}" type="datetimeFigureOut">
              <a:rPr lang="en-US" smtClean="0"/>
              <a:t>9/27/2017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DDB05-690B-4E24-AE22-CBC23566387B}" type="slidenum">
              <a:rPr lang="en-US" smtClean="0"/>
              <a:t>‹#›</a:t>
            </a:fld>
            <a:endParaRPr lang="en-US"/>
          </a:p>
        </p:txBody>
      </p:sp>
    </p:spTree>
    <p:extLst>
      <p:ext uri="{BB962C8B-B14F-4D97-AF65-F5344CB8AC3E}">
        <p14:creationId xmlns:p14="http://schemas.microsoft.com/office/powerpoint/2010/main" val="27068248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4E4EFE-F02B-456C-9C48-BF7531B2AEA6}" type="datetimeFigureOut">
              <a:rPr lang="en-US" smtClean="0"/>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DDB05-690B-4E24-AE22-CBC23566387B}" type="slidenum">
              <a:rPr lang="en-US" smtClean="0"/>
              <a:t>‹#›</a:t>
            </a:fld>
            <a:endParaRPr lang="en-US"/>
          </a:p>
        </p:txBody>
      </p:sp>
    </p:spTree>
    <p:extLst>
      <p:ext uri="{BB962C8B-B14F-4D97-AF65-F5344CB8AC3E}">
        <p14:creationId xmlns:p14="http://schemas.microsoft.com/office/powerpoint/2010/main" val="7862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4E4EFE-F02B-456C-9C48-BF7531B2AEA6}" type="datetimeFigureOut">
              <a:rPr lang="en-US" smtClean="0"/>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DDB05-690B-4E24-AE22-CBC23566387B}" type="slidenum">
              <a:rPr lang="en-US" smtClean="0"/>
              <a:t>‹#›</a:t>
            </a:fld>
            <a:endParaRPr lang="en-US"/>
          </a:p>
        </p:txBody>
      </p:sp>
    </p:spTree>
    <p:extLst>
      <p:ext uri="{BB962C8B-B14F-4D97-AF65-F5344CB8AC3E}">
        <p14:creationId xmlns:p14="http://schemas.microsoft.com/office/powerpoint/2010/main" val="1578711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F25F5FEA-EB76-42A3-BFB3-FD65E6F2FA1C}" type="datetimeFigureOut">
              <a:rPr lang="en-US" smtClean="0"/>
              <a:t>9/27/2017</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3FAC99E-60FB-441E-819F-3D7A95F03282}" type="slidenum">
              <a:rPr lang="en-US" smtClean="0"/>
              <a:t>‹#›</a:t>
            </a:fld>
            <a:endParaRPr lang="en-US"/>
          </a:p>
        </p:txBody>
      </p:sp>
    </p:spTree>
    <p:extLst>
      <p:ext uri="{BB962C8B-B14F-4D97-AF65-F5344CB8AC3E}">
        <p14:creationId xmlns:p14="http://schemas.microsoft.com/office/powerpoint/2010/main" val="659831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04161" y="3105150"/>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F25F5FEA-EB76-42A3-BFB3-FD65E6F2FA1C}" type="datetimeFigureOut">
              <a:rPr lang="en-US" smtClean="0"/>
              <a:t>9/27/2017</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lvl1pPr>
              <a:defRPr>
                <a:solidFill>
                  <a:srgbClr val="0D47A1"/>
                </a:solidFill>
                <a:latin typeface="Meera Inimai" panose="02000503000000000000" pitchFamily="2" charset="0"/>
                <a:cs typeface="Meera Inimai" panose="02000503000000000000" pitchFamily="2" charset="0"/>
              </a:defRPr>
            </a:lvl1pPr>
          </a:lstStyle>
          <a:p>
            <a:r>
              <a:rPr lang="en-US" dirty="0"/>
              <a:t>www.SafBonWater.com</a:t>
            </a: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A3FAC99E-60FB-441E-819F-3D7A95F03282}" type="slidenum">
              <a:rPr lang="en-US" smtClean="0"/>
              <a:t>‹#›</a:t>
            </a:fld>
            <a:endParaRPr lang="en-US"/>
          </a:p>
        </p:txBody>
      </p:sp>
    </p:spTree>
    <p:extLst>
      <p:ext uri="{BB962C8B-B14F-4D97-AF65-F5344CB8AC3E}">
        <p14:creationId xmlns:p14="http://schemas.microsoft.com/office/powerpoint/2010/main" val="991951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rgbClr val="0D47A1"/>
                </a:solidFill>
                <a:latin typeface="Meera Inimai" panose="02000503000000000000" pitchFamily="2" charset="0"/>
                <a:cs typeface="Meera Inimai" panose="02000503000000000000" pitchFamily="2" charset="0"/>
              </a:defRPr>
            </a:lvl1pPr>
          </a:lstStyle>
          <a:p>
            <a:r>
              <a:rPr lang="en-US" dirty="0"/>
              <a:t>www.SafBonWater.com</a:t>
            </a:r>
          </a:p>
        </p:txBody>
      </p:sp>
    </p:spTree>
    <p:extLst>
      <p:ext uri="{BB962C8B-B14F-4D97-AF65-F5344CB8AC3E}">
        <p14:creationId xmlns:p14="http://schemas.microsoft.com/office/powerpoint/2010/main" val="3011700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261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F25F5FEA-EB76-42A3-BFB3-FD65E6F2FA1C}" type="datetimeFigureOut">
              <a:rPr lang="en-US" smtClean="0"/>
              <a:t>9/27/2017</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3FAC99E-60FB-441E-819F-3D7A95F03282}" type="slidenum">
              <a:rPr lang="en-US" smtClean="0"/>
              <a:t>‹#›</a:t>
            </a:fld>
            <a:endParaRPr lang="en-US"/>
          </a:p>
        </p:txBody>
      </p:sp>
    </p:spTree>
    <p:extLst>
      <p:ext uri="{BB962C8B-B14F-4D97-AF65-F5344CB8AC3E}">
        <p14:creationId xmlns:p14="http://schemas.microsoft.com/office/powerpoint/2010/main" val="2301812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F25F5FEA-EB76-42A3-BFB3-FD65E6F2FA1C}" type="datetimeFigureOut">
              <a:rPr lang="en-US" smtClean="0"/>
              <a:t>9/27/2017</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3FAC99E-60FB-441E-819F-3D7A95F03282}" type="slidenum">
              <a:rPr lang="en-US" smtClean="0"/>
              <a:t>‹#›</a:t>
            </a:fld>
            <a:endParaRPr lang="en-US"/>
          </a:p>
        </p:txBody>
      </p:sp>
    </p:spTree>
    <p:extLst>
      <p:ext uri="{BB962C8B-B14F-4D97-AF65-F5344CB8AC3E}">
        <p14:creationId xmlns:p14="http://schemas.microsoft.com/office/powerpoint/2010/main" val="903044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75563" y="259290"/>
            <a:ext cx="6468186" cy="76861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6978" y="259289"/>
            <a:ext cx="1680040" cy="768618"/>
          </a:xfrm>
          <a:prstGeom prst="rect">
            <a:avLst/>
          </a:prstGeom>
        </p:spPr>
      </p:pic>
      <p:sp>
        <p:nvSpPr>
          <p:cNvPr id="9" name="Rectangle 8"/>
          <p:cNvSpPr/>
          <p:nvPr userDrawn="1"/>
        </p:nvSpPr>
        <p:spPr>
          <a:xfrm>
            <a:off x="133004" y="182880"/>
            <a:ext cx="8844741" cy="6538596"/>
          </a:xfrm>
          <a:prstGeom prst="rect">
            <a:avLst/>
          </a:prstGeom>
          <a:noFill/>
          <a:ln w="19050">
            <a:solidFill>
              <a:srgbClr val="0D4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5874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0" eaLnBrk="1" latinLnBrk="0" hangingPunct="1">
        <a:lnSpc>
          <a:spcPct val="90000"/>
        </a:lnSpc>
        <a:spcBef>
          <a:spcPct val="0"/>
        </a:spcBef>
        <a:buNone/>
        <a:defRPr sz="22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0FD732-1486-40B6-ACDF-AFFB886A2522}" type="datetimeFigureOut">
              <a:rPr lang="en-US" smtClean="0"/>
              <a:t>9/27/2017</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4C9014-B02C-461A-A5A2-9A943DD1C8B1}" type="slidenum">
              <a:rPr lang="en-US" smtClean="0"/>
              <a:t>‹#›</a:t>
            </a:fld>
            <a:endParaRPr lang="en-US"/>
          </a:p>
        </p:txBody>
      </p:sp>
    </p:spTree>
    <p:extLst>
      <p:ext uri="{BB962C8B-B14F-4D97-AF65-F5344CB8AC3E}">
        <p14:creationId xmlns:p14="http://schemas.microsoft.com/office/powerpoint/2010/main" val="1620182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4E4EFE-F02B-456C-9C48-BF7531B2AEA6}" type="datetimeFigureOut">
              <a:rPr lang="en-US" smtClean="0"/>
              <a:t>9/27/2017</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DDB05-690B-4E24-AE22-CBC23566387B}" type="slidenum">
              <a:rPr lang="en-US" smtClean="0"/>
              <a:t>‹#›</a:t>
            </a:fld>
            <a:endParaRPr lang="en-US"/>
          </a:p>
        </p:txBody>
      </p:sp>
    </p:spTree>
    <p:extLst>
      <p:ext uri="{BB962C8B-B14F-4D97-AF65-F5344CB8AC3E}">
        <p14:creationId xmlns:p14="http://schemas.microsoft.com/office/powerpoint/2010/main" val="34719728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5.jpe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 Id="rId5" Type="http://schemas.openxmlformats.org/officeDocument/2006/relationships/image" Target="../media/image11.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36027" y="333086"/>
            <a:ext cx="6957392" cy="692497"/>
          </a:xfrm>
          <a:prstGeom prst="rect">
            <a:avLst/>
          </a:prstGeom>
          <a:noFill/>
        </p:spPr>
        <p:txBody>
          <a:bodyPr wrap="square" lIns="0" tIns="0" rIns="0" bIns="0" rtlCol="0">
            <a:spAutoFit/>
          </a:bodyPr>
          <a:lstStyle/>
          <a:p>
            <a:pPr algn="r">
              <a:lnSpc>
                <a:spcPts val="2400"/>
              </a:lnSpc>
              <a:spcAft>
                <a:spcPts val="600"/>
              </a:spcAft>
            </a:pPr>
            <a:r>
              <a:rPr lang="en-US" sz="2200" b="1" baseline="0" dirty="0">
                <a:ln>
                  <a:solidFill>
                    <a:schemeClr val="accent1">
                      <a:alpha val="0"/>
                    </a:schemeClr>
                  </a:solidFill>
                </a:ln>
                <a:solidFill>
                  <a:srgbClr val="0D47A1"/>
                </a:solidFill>
                <a:latin typeface="Lato Black" panose="020F0502020204030203" pitchFamily="34" charset="0"/>
                <a:ea typeface="Lato Black" panose="020F0502020204030203" pitchFamily="34" charset="0"/>
                <a:cs typeface="Lato Black" panose="020F0502020204030203" pitchFamily="34" charset="0"/>
              </a:rPr>
              <a:t>Western Corridor Recycled Water Project -  </a:t>
            </a:r>
          </a:p>
          <a:p>
            <a:pPr algn="r">
              <a:lnSpc>
                <a:spcPts val="2400"/>
              </a:lnSpc>
              <a:spcAft>
                <a:spcPts val="600"/>
              </a:spcAft>
            </a:pPr>
            <a:r>
              <a:rPr lang="en-US" sz="2200" b="1" baseline="0" dirty="0">
                <a:ln>
                  <a:solidFill>
                    <a:schemeClr val="accent1">
                      <a:alpha val="0"/>
                    </a:schemeClr>
                  </a:solidFill>
                </a:ln>
                <a:solidFill>
                  <a:srgbClr val="0D47A1"/>
                </a:solidFill>
                <a:latin typeface="Lato Black" panose="020F0502020204030203" pitchFamily="34" charset="0"/>
                <a:ea typeface="Lato Black" panose="020F0502020204030203" pitchFamily="34" charset="0"/>
                <a:cs typeface="Lato Black" panose="020F0502020204030203" pitchFamily="34" charset="0"/>
              </a:rPr>
              <a:t>Luggage Point Advanced WTP</a:t>
            </a:r>
          </a:p>
        </p:txBody>
      </p:sp>
      <p:sp>
        <p:nvSpPr>
          <p:cNvPr id="9" name="TextBox 7"/>
          <p:cNvSpPr txBox="1">
            <a:spLocks noChangeArrowheads="1"/>
          </p:cNvSpPr>
          <p:nvPr/>
        </p:nvSpPr>
        <p:spPr bwMode="auto">
          <a:xfrm>
            <a:off x="409670" y="4040219"/>
            <a:ext cx="5603203" cy="2308324"/>
          </a:xfrm>
          <a:prstGeom prst="rect">
            <a:avLst/>
          </a:prstGeom>
          <a:extLst/>
        </p:spPr>
        <p:txBody>
          <a:bodyPr wrap="square">
            <a:spAutoFit/>
          </a:bodyPr>
          <a:lstStyle>
            <a:defPPr>
              <a:defRPr lang="en-US"/>
            </a:defPPr>
            <a:lvl1pPr algn="l">
              <a:lnSpc>
                <a:spcPct val="150000"/>
              </a:lnSpc>
              <a:defRPr sz="1500" b="1" baseline="0">
                <a:ln>
                  <a:solidFill>
                    <a:schemeClr val="accent1">
                      <a:alpha val="0"/>
                    </a:schemeClr>
                  </a:solidFill>
                </a:ln>
                <a:cs typeface="Arial" panose="020B0604020202020204" pitchFamily="34" charset="0"/>
              </a:defRPr>
            </a:lvl1pPr>
          </a:lstStyle>
          <a:p>
            <a:r>
              <a:rPr lang="en-US" sz="1600" dirty="0">
                <a:solidFill>
                  <a:schemeClr val="tx1">
                    <a:lumMod val="75000"/>
                    <a:lumOff val="25000"/>
                  </a:schemeClr>
                </a:solidFill>
              </a:rPr>
              <a:t>Owner: SeqWater (Queensland  Government)</a:t>
            </a:r>
          </a:p>
          <a:p>
            <a:r>
              <a:rPr lang="en-US" sz="1600" dirty="0">
                <a:solidFill>
                  <a:schemeClr val="tx1">
                    <a:lumMod val="75000"/>
                    <a:lumOff val="25000"/>
                  </a:schemeClr>
                </a:solidFill>
              </a:rPr>
              <a:t>Client: Luggage Point Alliance (JV: CH2M Hill, Australia &amp; Laing O’Rourke, Connell Wagner  and Hatch)</a:t>
            </a:r>
          </a:p>
          <a:p>
            <a:r>
              <a:rPr lang="en-US" sz="1600" dirty="0">
                <a:solidFill>
                  <a:schemeClr val="tx1">
                    <a:lumMod val="75000"/>
                    <a:lumOff val="25000"/>
                  </a:schemeClr>
                </a:solidFill>
              </a:rPr>
              <a:t>Location: Brisbane, Australia</a:t>
            </a:r>
          </a:p>
          <a:p>
            <a:r>
              <a:rPr lang="en-US" sz="1600" dirty="0">
                <a:solidFill>
                  <a:schemeClr val="tx1">
                    <a:lumMod val="75000"/>
                    <a:lumOff val="25000"/>
                  </a:schemeClr>
                </a:solidFill>
              </a:rPr>
              <a:t>Capacity: 6.2 MGD x 4 trains producing a total 18.5 MGD </a:t>
            </a:r>
          </a:p>
          <a:p>
            <a:r>
              <a:rPr lang="en-US" sz="1600" dirty="0">
                <a:solidFill>
                  <a:schemeClr val="tx1">
                    <a:lumMod val="75000"/>
                    <a:lumOff val="25000"/>
                  </a:schemeClr>
                </a:solidFill>
              </a:rPr>
              <a:t>Start-up: 2010		Application: Water reuse; indirect potable</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665" y="1445686"/>
            <a:ext cx="8619277" cy="2594533"/>
          </a:xfrm>
          <a:prstGeom prst="roundRect">
            <a:avLst/>
          </a:prstGeom>
        </p:spPr>
      </p:pic>
      <p:sp>
        <p:nvSpPr>
          <p:cNvPr id="2" name="TextBox 1"/>
          <p:cNvSpPr txBox="1"/>
          <p:nvPr/>
        </p:nvSpPr>
        <p:spPr>
          <a:xfrm>
            <a:off x="6694516" y="4412151"/>
            <a:ext cx="1925782" cy="1323439"/>
          </a:xfrm>
          <a:prstGeom prst="rect">
            <a:avLst/>
          </a:prstGeom>
          <a:noFill/>
        </p:spPr>
        <p:txBody>
          <a:bodyPr wrap="square" rtlCol="0">
            <a:spAutoFit/>
          </a:bodyPr>
          <a:lstStyle/>
          <a:p>
            <a:r>
              <a:rPr lang="en-US" sz="1600" dirty="0">
                <a:solidFill>
                  <a:srgbClr val="0D47A1"/>
                </a:solidFill>
              </a:rPr>
              <a:t>“This project was a key component to Australia’s larger recycled water scheme.”</a:t>
            </a:r>
          </a:p>
        </p:txBody>
      </p:sp>
      <p:sp>
        <p:nvSpPr>
          <p:cNvPr id="3" name="TextBox 2">
            <a:extLst>
              <a:ext uri="{FF2B5EF4-FFF2-40B4-BE49-F238E27FC236}">
                <a16:creationId xmlns:a16="http://schemas.microsoft.com/office/drawing/2014/main" id="{5A870916-B954-4743-95AC-80D2D5684A50}"/>
              </a:ext>
            </a:extLst>
          </p:cNvPr>
          <p:cNvSpPr txBox="1"/>
          <p:nvPr/>
        </p:nvSpPr>
        <p:spPr>
          <a:xfrm>
            <a:off x="2030139" y="6496252"/>
            <a:ext cx="5112327" cy="276999"/>
          </a:xfrm>
          <a:prstGeom prst="rect">
            <a:avLst/>
          </a:prstGeom>
          <a:noFill/>
        </p:spPr>
        <p:txBody>
          <a:bodyPr wrap="square" rtlCol="0">
            <a:spAutoFit/>
          </a:bodyPr>
          <a:lstStyle/>
          <a:p>
            <a:pPr algn="ctr"/>
            <a:r>
              <a:rPr lang="en-US" sz="1200" dirty="0"/>
              <a:t>www.SafBonWater.com</a:t>
            </a:r>
          </a:p>
        </p:txBody>
      </p:sp>
    </p:spTree>
    <p:extLst>
      <p:ext uri="{BB962C8B-B14F-4D97-AF65-F5344CB8AC3E}">
        <p14:creationId xmlns:p14="http://schemas.microsoft.com/office/powerpoint/2010/main" val="2325336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18379" y="311784"/>
            <a:ext cx="5083966" cy="2566152"/>
          </a:xfrm>
          <a:prstGeom prst="rect">
            <a:avLst/>
          </a:prstGeom>
        </p:spPr>
        <p:txBody>
          <a:bodyPr wrap="square">
            <a:spAutoFit/>
          </a:bodyPr>
          <a:lstStyle/>
          <a:p>
            <a:pPr algn="just">
              <a:lnSpc>
                <a:spcPct val="107000"/>
              </a:lnSpc>
              <a:spcAft>
                <a:spcPts val="800"/>
              </a:spcAft>
            </a:pPr>
            <a:r>
              <a:rPr lang="en-US" sz="1600" dirty="0">
                <a:ln>
                  <a:solidFill>
                    <a:schemeClr val="accent1">
                      <a:alpha val="0"/>
                    </a:schemeClr>
                  </a:solidFill>
                </a:ln>
                <a:cs typeface="Arial" panose="020B0604020202020204" pitchFamily="34" charset="0"/>
              </a:rPr>
              <a:t>SWT performed detailed engineering, manufactured, and supplied the desalination plant. The final plant expansion will have five SWRO trains rated to produce 1036.8 m3/d (12 l/s) each, a total of 5184.0 m3/d (60 l/s) at 40% recovery. The turnkey, design-build contract also included testing, commissioning, start-up and owner training.</a:t>
            </a:r>
          </a:p>
          <a:p>
            <a:pPr>
              <a:lnSpc>
                <a:spcPct val="107000"/>
              </a:lnSpc>
              <a:spcAft>
                <a:spcPts val="800"/>
              </a:spcAft>
            </a:pPr>
            <a:r>
              <a:rPr lang="en-US" sz="1600" dirty="0">
                <a:ln>
                  <a:solidFill>
                    <a:schemeClr val="accent1">
                      <a:alpha val="0"/>
                    </a:schemeClr>
                  </a:solidFill>
                </a:ln>
                <a:cs typeface="Arial" panose="020B0604020202020204" pitchFamily="34" charset="0"/>
              </a:rPr>
              <a:t>The permeate water will be used                                           for mining operations and as                                             potable water on site. </a:t>
            </a:r>
          </a:p>
        </p:txBody>
      </p:sp>
      <p:sp>
        <p:nvSpPr>
          <p:cNvPr id="7" name="Rectangle 6"/>
          <p:cNvSpPr/>
          <p:nvPr/>
        </p:nvSpPr>
        <p:spPr>
          <a:xfrm>
            <a:off x="154982" y="3676765"/>
            <a:ext cx="2655642" cy="2350387"/>
          </a:xfrm>
          <a:prstGeom prst="rect">
            <a:avLst/>
          </a:prstGeom>
        </p:spPr>
        <p:txBody>
          <a:bodyPr wrap="square">
            <a:spAutoFit/>
          </a:bodyPr>
          <a:lstStyle/>
          <a:p>
            <a:pPr marL="274320" marR="45720" lvl="1" indent="-171450" algn="l">
              <a:lnSpc>
                <a:spcPct val="90000"/>
              </a:lnSpc>
              <a:spcBef>
                <a:spcPts val="0"/>
              </a:spcBef>
              <a:spcAft>
                <a:spcPts val="800"/>
              </a:spcAft>
              <a:buFont typeface="Wingdings" panose="05000000000000000000" pitchFamily="2" charset="2"/>
              <a:buChar char="§"/>
            </a:pPr>
            <a:r>
              <a:rPr lang="en-US" sz="1400" baseline="0" dirty="0">
                <a:ln>
                  <a:solidFill>
                    <a:schemeClr val="accent1">
                      <a:alpha val="0"/>
                    </a:schemeClr>
                  </a:solidFill>
                </a:ln>
                <a:cs typeface="Arial" panose="020B0604020202020204" pitchFamily="34" charset="0"/>
              </a:rPr>
              <a:t>Turnkey, design-build</a:t>
            </a:r>
            <a:r>
              <a:rPr lang="en-US" sz="1400" dirty="0">
                <a:ln>
                  <a:solidFill>
                    <a:schemeClr val="accent1">
                      <a:alpha val="0"/>
                    </a:schemeClr>
                  </a:solidFill>
                </a:ln>
                <a:cs typeface="Arial" panose="020B0604020202020204" pitchFamily="34" charset="0"/>
              </a:rPr>
              <a:t> contract</a:t>
            </a:r>
            <a:endParaRPr lang="en-US" sz="1400" baseline="0" dirty="0">
              <a:ln>
                <a:solidFill>
                  <a:schemeClr val="accent1">
                    <a:alpha val="0"/>
                  </a:schemeClr>
                </a:solidFill>
              </a:ln>
              <a:cs typeface="Arial" panose="020B0604020202020204" pitchFamily="34" charset="0"/>
            </a:endParaRPr>
          </a:p>
          <a:p>
            <a:pPr marL="274320" marR="45720" lvl="1" indent="-171450" algn="l">
              <a:lnSpc>
                <a:spcPct val="90000"/>
              </a:lnSpc>
              <a:spcBef>
                <a:spcPts val="0"/>
              </a:spcBef>
              <a:spcAft>
                <a:spcPts val="800"/>
              </a:spcAft>
              <a:buFont typeface="Wingdings" panose="05000000000000000000" pitchFamily="2" charset="2"/>
              <a:buChar char="§"/>
            </a:pPr>
            <a:r>
              <a:rPr lang="en-US" sz="1400" dirty="0">
                <a:ln>
                  <a:solidFill>
                    <a:schemeClr val="accent1">
                      <a:alpha val="0"/>
                    </a:schemeClr>
                  </a:solidFill>
                </a:ln>
                <a:cs typeface="Arial" panose="020B0604020202020204" pitchFamily="34" charset="0"/>
              </a:rPr>
              <a:t>Multi-media filters</a:t>
            </a:r>
            <a:endParaRPr lang="en-US" sz="1400" baseline="0" dirty="0">
              <a:ln>
                <a:solidFill>
                  <a:schemeClr val="accent1">
                    <a:alpha val="0"/>
                  </a:schemeClr>
                </a:solidFill>
              </a:ln>
              <a:cs typeface="Arial" panose="020B0604020202020204" pitchFamily="34" charset="0"/>
            </a:endParaRPr>
          </a:p>
          <a:p>
            <a:pPr marL="274320" marR="45720" lvl="1" indent="-171450" algn="l">
              <a:lnSpc>
                <a:spcPct val="90000"/>
              </a:lnSpc>
              <a:spcBef>
                <a:spcPts val="0"/>
              </a:spcBef>
              <a:spcAft>
                <a:spcPts val="800"/>
              </a:spcAft>
              <a:buFont typeface="Wingdings" panose="05000000000000000000" pitchFamily="2" charset="2"/>
              <a:buChar char="§"/>
            </a:pPr>
            <a:r>
              <a:rPr lang="en-US" sz="1400" baseline="0" dirty="0">
                <a:ln>
                  <a:solidFill>
                    <a:schemeClr val="accent1">
                      <a:alpha val="0"/>
                    </a:schemeClr>
                  </a:solidFill>
                </a:ln>
                <a:cs typeface="Arial" panose="020B0604020202020204" pitchFamily="34" charset="0"/>
              </a:rPr>
              <a:t>Three SWRO trains  (A,B.C)</a:t>
            </a:r>
          </a:p>
          <a:p>
            <a:pPr marL="274320" marR="45720" lvl="1" indent="-171450" algn="l">
              <a:lnSpc>
                <a:spcPct val="90000"/>
              </a:lnSpc>
              <a:spcBef>
                <a:spcPts val="0"/>
              </a:spcBef>
              <a:spcAft>
                <a:spcPts val="800"/>
              </a:spcAft>
              <a:buFont typeface="Wingdings" panose="05000000000000000000" pitchFamily="2" charset="2"/>
              <a:buChar char="§"/>
            </a:pPr>
            <a:r>
              <a:rPr lang="en-US" sz="1400" baseline="0" dirty="0">
                <a:ln>
                  <a:solidFill>
                    <a:schemeClr val="accent1">
                      <a:alpha val="0"/>
                    </a:schemeClr>
                  </a:solidFill>
                </a:ln>
                <a:cs typeface="Arial" panose="020B0604020202020204" pitchFamily="34" charset="0"/>
              </a:rPr>
              <a:t>Remineralization system</a:t>
            </a:r>
          </a:p>
          <a:p>
            <a:pPr marL="274320" marR="45720" lvl="1" indent="-171450" algn="l">
              <a:lnSpc>
                <a:spcPct val="90000"/>
              </a:lnSpc>
              <a:spcBef>
                <a:spcPts val="0"/>
              </a:spcBef>
              <a:spcAft>
                <a:spcPts val="800"/>
              </a:spcAft>
              <a:buFont typeface="Wingdings" panose="05000000000000000000" pitchFamily="2" charset="2"/>
              <a:buChar char="§"/>
            </a:pPr>
            <a:r>
              <a:rPr lang="en-US" sz="1400" baseline="0" dirty="0">
                <a:ln>
                  <a:solidFill>
                    <a:schemeClr val="accent1">
                      <a:alpha val="0"/>
                    </a:schemeClr>
                  </a:solidFill>
                </a:ln>
                <a:cs typeface="Arial" panose="020B0604020202020204" pitchFamily="34" charset="0"/>
              </a:rPr>
              <a:t>Instrumentation</a:t>
            </a:r>
            <a:r>
              <a:rPr lang="en-US" sz="1400" dirty="0">
                <a:ln>
                  <a:solidFill>
                    <a:schemeClr val="accent1">
                      <a:alpha val="0"/>
                    </a:schemeClr>
                  </a:solidFill>
                </a:ln>
                <a:cs typeface="Arial" panose="020B0604020202020204" pitchFamily="34" charset="0"/>
              </a:rPr>
              <a:t> </a:t>
            </a:r>
            <a:r>
              <a:rPr lang="en-US" sz="1400" baseline="0" dirty="0">
                <a:ln>
                  <a:solidFill>
                    <a:schemeClr val="accent1">
                      <a:alpha val="0"/>
                    </a:schemeClr>
                  </a:solidFill>
                </a:ln>
                <a:cs typeface="Arial" panose="020B0604020202020204" pitchFamily="34" charset="0"/>
              </a:rPr>
              <a:t>&amp; controls</a:t>
            </a:r>
          </a:p>
          <a:p>
            <a:pPr marL="274320" marR="45720" lvl="1" indent="-171450" algn="l">
              <a:lnSpc>
                <a:spcPct val="90000"/>
              </a:lnSpc>
              <a:spcBef>
                <a:spcPts val="0"/>
              </a:spcBef>
              <a:spcAft>
                <a:spcPts val="800"/>
              </a:spcAft>
              <a:buFont typeface="Wingdings" panose="05000000000000000000" pitchFamily="2" charset="2"/>
              <a:buChar char="§"/>
            </a:pPr>
            <a:r>
              <a:rPr lang="en-US" sz="1400" baseline="0" dirty="0">
                <a:ln>
                  <a:solidFill>
                    <a:schemeClr val="accent1">
                      <a:alpha val="0"/>
                    </a:schemeClr>
                  </a:solidFill>
                </a:ln>
                <a:cs typeface="Arial" panose="020B0604020202020204" pitchFamily="34" charset="0"/>
              </a:rPr>
              <a:t>Site work, building,  intake/outfall, utilities, &amp; yard piping</a:t>
            </a:r>
          </a:p>
        </p:txBody>
      </p:sp>
      <p:sp>
        <p:nvSpPr>
          <p:cNvPr id="8" name="Rectangle 7"/>
          <p:cNvSpPr/>
          <p:nvPr/>
        </p:nvSpPr>
        <p:spPr>
          <a:xfrm>
            <a:off x="710190" y="3413427"/>
            <a:ext cx="2422044" cy="94770"/>
          </a:xfrm>
          <a:prstGeom prst="rect">
            <a:avLst/>
          </a:prstGeom>
        </p:spPr>
        <p:txBody>
          <a:bodyPr wrap="square">
            <a:spAutoFit/>
          </a:bodyPr>
          <a:lstStyle/>
          <a:p>
            <a:pPr marL="0" marR="45720">
              <a:lnSpc>
                <a:spcPct val="0"/>
              </a:lnSpc>
              <a:spcBef>
                <a:spcPts val="0"/>
              </a:spcBef>
              <a:spcAft>
                <a:spcPts val="0"/>
              </a:spcAft>
            </a:pPr>
            <a:r>
              <a:rPr lang="en-US" sz="1600" b="1" baseline="0" dirty="0">
                <a:ln>
                  <a:solidFill>
                    <a:schemeClr val="accent1">
                      <a:alpha val="0"/>
                    </a:schemeClr>
                  </a:solidFill>
                </a:ln>
                <a:solidFill>
                  <a:srgbClr val="0033CC"/>
                </a:solidFill>
                <a:cs typeface="Arial" panose="020B0604020202020204" pitchFamily="34" charset="0"/>
              </a:rPr>
              <a:t>Original Plant </a:t>
            </a:r>
          </a:p>
        </p:txBody>
      </p:sp>
      <p:sp>
        <p:nvSpPr>
          <p:cNvPr id="9" name="Rectangle 8"/>
          <p:cNvSpPr/>
          <p:nvPr/>
        </p:nvSpPr>
        <p:spPr>
          <a:xfrm>
            <a:off x="2983742" y="3309415"/>
            <a:ext cx="1303609" cy="264688"/>
          </a:xfrm>
          <a:prstGeom prst="rect">
            <a:avLst/>
          </a:prstGeom>
        </p:spPr>
        <p:txBody>
          <a:bodyPr wrap="square">
            <a:spAutoFit/>
          </a:bodyPr>
          <a:lstStyle/>
          <a:p>
            <a:pPr marR="45720">
              <a:lnSpc>
                <a:spcPct val="70000"/>
              </a:lnSpc>
              <a:spcBef>
                <a:spcPts val="0"/>
              </a:spcBef>
              <a:spcAft>
                <a:spcPts val="0"/>
              </a:spcAft>
            </a:pPr>
            <a:r>
              <a:rPr lang="en-US" sz="1600" b="1" baseline="0" dirty="0">
                <a:ln>
                  <a:solidFill>
                    <a:schemeClr val="accent1">
                      <a:alpha val="0"/>
                    </a:schemeClr>
                  </a:solidFill>
                </a:ln>
                <a:solidFill>
                  <a:srgbClr val="0033CC"/>
                </a:solidFill>
                <a:cs typeface="Arial" panose="020B0604020202020204" pitchFamily="34" charset="0"/>
              </a:rPr>
              <a:t>Expansion I</a:t>
            </a:r>
          </a:p>
        </p:txBody>
      </p:sp>
      <p:sp>
        <p:nvSpPr>
          <p:cNvPr id="10" name="Rectangle 9"/>
          <p:cNvSpPr/>
          <p:nvPr/>
        </p:nvSpPr>
        <p:spPr>
          <a:xfrm>
            <a:off x="2983742" y="4509059"/>
            <a:ext cx="1465502" cy="264688"/>
          </a:xfrm>
          <a:prstGeom prst="rect">
            <a:avLst/>
          </a:prstGeom>
        </p:spPr>
        <p:txBody>
          <a:bodyPr wrap="square">
            <a:spAutoFit/>
          </a:bodyPr>
          <a:lstStyle/>
          <a:p>
            <a:pPr marR="45720">
              <a:lnSpc>
                <a:spcPct val="70000"/>
              </a:lnSpc>
              <a:spcBef>
                <a:spcPts val="0"/>
              </a:spcBef>
              <a:spcAft>
                <a:spcPts val="0"/>
              </a:spcAft>
            </a:pPr>
            <a:r>
              <a:rPr lang="en-US" sz="1600" b="1" baseline="0" dirty="0">
                <a:ln>
                  <a:solidFill>
                    <a:schemeClr val="accent1">
                      <a:alpha val="0"/>
                    </a:schemeClr>
                  </a:solidFill>
                </a:ln>
                <a:solidFill>
                  <a:srgbClr val="0033CC"/>
                </a:solidFill>
                <a:cs typeface="Arial" panose="020B0604020202020204" pitchFamily="34" charset="0"/>
              </a:rPr>
              <a:t>Expansion II</a:t>
            </a:r>
          </a:p>
        </p:txBody>
      </p:sp>
      <p:sp>
        <p:nvSpPr>
          <p:cNvPr id="11" name="Rectangle 10"/>
          <p:cNvSpPr/>
          <p:nvPr/>
        </p:nvSpPr>
        <p:spPr>
          <a:xfrm>
            <a:off x="2417616" y="3653466"/>
            <a:ext cx="2666336" cy="776623"/>
          </a:xfrm>
          <a:prstGeom prst="rect">
            <a:avLst/>
          </a:prstGeom>
        </p:spPr>
        <p:txBody>
          <a:bodyPr wrap="square">
            <a:spAutoFit/>
          </a:bodyPr>
          <a:lstStyle/>
          <a:p>
            <a:pPr marL="274320" marR="45720" lvl="1" indent="-171450" algn="l">
              <a:lnSpc>
                <a:spcPct val="90000"/>
              </a:lnSpc>
              <a:spcBef>
                <a:spcPts val="0"/>
              </a:spcBef>
              <a:spcAft>
                <a:spcPts val="800"/>
              </a:spcAft>
              <a:buFont typeface="Wingdings" panose="05000000000000000000" pitchFamily="2" charset="2"/>
              <a:buChar char="§"/>
            </a:pPr>
            <a:r>
              <a:rPr lang="en-US" sz="1400" baseline="0" dirty="0">
                <a:ln>
                  <a:solidFill>
                    <a:schemeClr val="accent1">
                      <a:alpha val="0"/>
                    </a:schemeClr>
                  </a:solidFill>
                </a:ln>
                <a:cs typeface="Arial" panose="020B0604020202020204" pitchFamily="34" charset="0"/>
              </a:rPr>
              <a:t>One containerized SWRO system (Train D)</a:t>
            </a:r>
          </a:p>
          <a:p>
            <a:pPr marL="274320" marR="45720" lvl="1" indent="-171450" algn="l">
              <a:lnSpc>
                <a:spcPct val="90000"/>
              </a:lnSpc>
              <a:spcBef>
                <a:spcPts val="0"/>
              </a:spcBef>
              <a:spcAft>
                <a:spcPts val="800"/>
              </a:spcAft>
              <a:buFont typeface="Wingdings" panose="05000000000000000000" pitchFamily="2" charset="2"/>
              <a:buChar char="§"/>
            </a:pPr>
            <a:r>
              <a:rPr lang="en-US" sz="1400" baseline="0" dirty="0">
                <a:ln>
                  <a:solidFill>
                    <a:schemeClr val="accent1">
                      <a:alpha val="0"/>
                    </a:schemeClr>
                  </a:solidFill>
                </a:ln>
                <a:cs typeface="Arial" panose="020B0604020202020204" pitchFamily="34" charset="0"/>
              </a:rPr>
              <a:t>Accessories</a:t>
            </a:r>
          </a:p>
        </p:txBody>
      </p:sp>
      <p:sp>
        <p:nvSpPr>
          <p:cNvPr id="12" name="Rectangle 11"/>
          <p:cNvSpPr/>
          <p:nvPr/>
        </p:nvSpPr>
        <p:spPr>
          <a:xfrm>
            <a:off x="2430863" y="4815528"/>
            <a:ext cx="2789142" cy="1859996"/>
          </a:xfrm>
          <a:prstGeom prst="rect">
            <a:avLst/>
          </a:prstGeom>
        </p:spPr>
        <p:txBody>
          <a:bodyPr wrap="square">
            <a:spAutoFit/>
          </a:bodyPr>
          <a:lstStyle/>
          <a:p>
            <a:pPr marL="274320" marR="45720" lvl="1" indent="-171450" algn="l">
              <a:lnSpc>
                <a:spcPct val="90000"/>
              </a:lnSpc>
              <a:spcBef>
                <a:spcPts val="0"/>
              </a:spcBef>
              <a:spcAft>
                <a:spcPts val="800"/>
              </a:spcAft>
              <a:buFont typeface="Wingdings" panose="05000000000000000000" pitchFamily="2" charset="2"/>
              <a:buChar char="§"/>
            </a:pPr>
            <a:r>
              <a:rPr lang="en-US" sz="1400" baseline="0" dirty="0">
                <a:ln>
                  <a:solidFill>
                    <a:schemeClr val="accent1">
                      <a:alpha val="0"/>
                    </a:schemeClr>
                  </a:solidFill>
                </a:ln>
                <a:cs typeface="Arial" panose="020B0604020202020204" pitchFamily="34" charset="0"/>
              </a:rPr>
              <a:t>One SWRO (Train E)</a:t>
            </a:r>
          </a:p>
          <a:p>
            <a:pPr marL="274320" marR="45720" lvl="1" indent="-171450" algn="l">
              <a:lnSpc>
                <a:spcPct val="90000"/>
              </a:lnSpc>
              <a:spcBef>
                <a:spcPts val="0"/>
              </a:spcBef>
              <a:spcAft>
                <a:spcPts val="800"/>
              </a:spcAft>
              <a:buFont typeface="Wingdings" panose="05000000000000000000" pitchFamily="2" charset="2"/>
              <a:buChar char="§"/>
            </a:pPr>
            <a:r>
              <a:rPr lang="en-US" sz="1400" baseline="0" dirty="0">
                <a:ln>
                  <a:solidFill>
                    <a:schemeClr val="accent1">
                      <a:alpha val="0"/>
                    </a:schemeClr>
                  </a:solidFill>
                </a:ln>
                <a:cs typeface="Arial" panose="020B0604020202020204" pitchFamily="34" charset="0"/>
              </a:rPr>
              <a:t>One UF system, sized to          feed two SWRO trains </a:t>
            </a:r>
          </a:p>
          <a:p>
            <a:pPr marL="274320" marR="45720" lvl="1" indent="-171450" algn="l" defTabSz="995690" latinLnBrk="1">
              <a:lnSpc>
                <a:spcPct val="90000"/>
              </a:lnSpc>
              <a:spcBef>
                <a:spcPts val="0"/>
              </a:spcBef>
              <a:spcAft>
                <a:spcPts val="800"/>
              </a:spcAft>
              <a:buFont typeface="Wingdings" panose="05000000000000000000" pitchFamily="2" charset="2"/>
              <a:buChar char="§"/>
              <a:defRPr/>
            </a:pPr>
            <a:r>
              <a:rPr lang="en-US" sz="1400" baseline="0" dirty="0">
                <a:ln>
                  <a:solidFill>
                    <a:schemeClr val="accent1">
                      <a:alpha val="0"/>
                    </a:schemeClr>
                  </a:solidFill>
                </a:ln>
                <a:cs typeface="Arial" panose="020B0604020202020204" pitchFamily="34" charset="0"/>
              </a:rPr>
              <a:t> ERD &amp; pumps, </a:t>
            </a:r>
          </a:p>
          <a:p>
            <a:pPr marL="274320" marR="45720" lvl="1" indent="-171450" algn="l" defTabSz="995690" latinLnBrk="1">
              <a:lnSpc>
                <a:spcPct val="90000"/>
              </a:lnSpc>
              <a:spcBef>
                <a:spcPts val="0"/>
              </a:spcBef>
              <a:spcAft>
                <a:spcPts val="800"/>
              </a:spcAft>
              <a:buFont typeface="Wingdings" panose="05000000000000000000" pitchFamily="2" charset="2"/>
              <a:buChar char="§"/>
              <a:defRPr/>
            </a:pPr>
            <a:r>
              <a:rPr lang="en-US" sz="1400" baseline="0" dirty="0">
                <a:ln>
                  <a:solidFill>
                    <a:schemeClr val="accent1">
                      <a:alpha val="0"/>
                    </a:schemeClr>
                  </a:solidFill>
                </a:ln>
                <a:cs typeface="Arial" panose="020B0604020202020204" pitchFamily="34" charset="0"/>
              </a:rPr>
              <a:t>Instr. &amp; controls</a:t>
            </a:r>
          </a:p>
          <a:p>
            <a:pPr marL="274320" marR="45720" lvl="1" indent="-171450" algn="l">
              <a:lnSpc>
                <a:spcPct val="90000"/>
              </a:lnSpc>
              <a:spcBef>
                <a:spcPts val="0"/>
              </a:spcBef>
              <a:spcAft>
                <a:spcPts val="800"/>
              </a:spcAft>
              <a:buFont typeface="Wingdings" panose="05000000000000000000" pitchFamily="2" charset="2"/>
              <a:buChar char="§"/>
            </a:pPr>
            <a:r>
              <a:rPr lang="en-US" sz="1400" baseline="0" dirty="0">
                <a:ln>
                  <a:solidFill>
                    <a:schemeClr val="accent1">
                      <a:alpha val="0"/>
                    </a:schemeClr>
                  </a:solidFill>
                </a:ln>
                <a:cs typeface="Arial" panose="020B0604020202020204" pitchFamily="34" charset="0"/>
              </a:rPr>
              <a:t>CIP/flushing and chemical systems</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0424" y="2059892"/>
            <a:ext cx="2642514" cy="1981886"/>
          </a:xfrm>
          <a:prstGeom prst="roundRect">
            <a:avLst/>
          </a:prstGeom>
        </p:spPr>
      </p:pic>
      <p:pic>
        <p:nvPicPr>
          <p:cNvPr id="15" name="Picture 2" descr="Z:\1Project Pictures\14005 Milpo Expansion II\MILPO Expn II project pictures 9-30-16\20160718_144033_00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6398" t="13178" r="8302"/>
          <a:stretch/>
        </p:blipFill>
        <p:spPr bwMode="auto">
          <a:xfrm>
            <a:off x="4752110" y="4256763"/>
            <a:ext cx="4100828" cy="2347898"/>
          </a:xfrm>
          <a:prstGeom prst="roundRect">
            <a:avLst/>
          </a:prstGeom>
          <a:noFill/>
          <a:extLst>
            <a:ext uri="{909E8E84-426E-40DD-AFC4-6F175D3DCCD1}">
              <a14:hiddenFill xmlns:a14="http://schemas.microsoft.com/office/drawing/2010/main">
                <a:solidFill>
                  <a:srgbClr val="FFFFFF"/>
                </a:solidFill>
              </a14:hiddenFill>
            </a:ext>
          </a:extLst>
        </p:spPr>
      </p:pic>
      <p:pic>
        <p:nvPicPr>
          <p:cNvPr id="16" name="Picture 3" descr="C:\Users\afrezzi\Documents\! 2016\DHT_Case Studies\Milpo\Milpo Exp2\Site\20160319_09344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99" y="1529660"/>
            <a:ext cx="2840637" cy="1671654"/>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410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1552" y="308593"/>
            <a:ext cx="6761956" cy="738664"/>
          </a:xfrm>
          <a:prstGeom prst="rect">
            <a:avLst/>
          </a:prstGeom>
          <a:noFill/>
        </p:spPr>
        <p:txBody>
          <a:bodyPr wrap="square" lIns="0" tIns="0" rIns="0" bIns="0" rtlCol="0">
            <a:spAutoFit/>
          </a:bodyPr>
          <a:lstStyle/>
          <a:p>
            <a:pPr algn="r"/>
            <a:r>
              <a:rPr lang="en-US" sz="2400" b="1" baseline="0" dirty="0">
                <a:ln>
                  <a:solidFill>
                    <a:schemeClr val="accent1">
                      <a:alpha val="0"/>
                    </a:schemeClr>
                  </a:solidFill>
                </a:ln>
                <a:solidFill>
                  <a:srgbClr val="0D47A1"/>
                </a:solidFill>
                <a:latin typeface="Lato Black" panose="020F0502020204030203" pitchFamily="34" charset="0"/>
                <a:ea typeface="Lato Black" panose="020F0502020204030203" pitchFamily="34" charset="0"/>
                <a:cs typeface="Lato Black" panose="020F0502020204030203" pitchFamily="34" charset="0"/>
              </a:rPr>
              <a:t>Palm Coast Water Treatment Plant No.2 – Concentrate ZLD System </a:t>
            </a:r>
          </a:p>
        </p:txBody>
      </p:sp>
      <p:sp>
        <p:nvSpPr>
          <p:cNvPr id="3" name="Text Box 3"/>
          <p:cNvSpPr txBox="1">
            <a:spLocks noChangeArrowheads="1"/>
          </p:cNvSpPr>
          <p:nvPr/>
        </p:nvSpPr>
        <p:spPr bwMode="auto">
          <a:xfrm>
            <a:off x="5132516" y="1297780"/>
            <a:ext cx="3464717" cy="2677656"/>
          </a:xfrm>
          <a:prstGeom prst="rect">
            <a:avLst/>
          </a:prstGeom>
          <a:extLst/>
        </p:spPr>
        <p:txBody>
          <a:bodyPr wrap="square">
            <a:spAutoFit/>
          </a:bodyPr>
          <a:lstStyle>
            <a:defPPr>
              <a:defRPr lang="en-US"/>
            </a:defPPr>
            <a:lvl1pPr algn="l">
              <a:lnSpc>
                <a:spcPct val="150000"/>
              </a:lnSpc>
              <a:defRPr sz="1400" b="1" baseline="0">
                <a:ln>
                  <a:solidFill>
                    <a:schemeClr val="accent1">
                      <a:alpha val="0"/>
                    </a:schemeClr>
                  </a:solidFill>
                </a:ln>
                <a:cs typeface="Arial" panose="020B0604020202020204" pitchFamily="34" charset="0"/>
              </a:defRPr>
            </a:lvl1pPr>
          </a:lstStyle>
          <a:p>
            <a:r>
              <a:rPr lang="en-US" sz="1600" dirty="0">
                <a:solidFill>
                  <a:schemeClr val="tx1">
                    <a:lumMod val="75000"/>
                    <a:lumOff val="25000"/>
                  </a:schemeClr>
                </a:solidFill>
              </a:rPr>
              <a:t>Owner: City of Palm Coast</a:t>
            </a:r>
          </a:p>
          <a:p>
            <a:r>
              <a:rPr lang="en-US" sz="1600" dirty="0">
                <a:solidFill>
                  <a:schemeClr val="tx1">
                    <a:lumMod val="75000"/>
                    <a:lumOff val="25000"/>
                  </a:schemeClr>
                </a:solidFill>
              </a:rPr>
              <a:t>Client: Wharton-Smith, Inc.</a:t>
            </a:r>
            <a:br>
              <a:rPr lang="en-US" sz="1600" dirty="0">
                <a:solidFill>
                  <a:schemeClr val="tx1">
                    <a:lumMod val="75000"/>
                    <a:lumOff val="25000"/>
                  </a:schemeClr>
                </a:solidFill>
              </a:rPr>
            </a:br>
            <a:r>
              <a:rPr lang="en-US" sz="1600" dirty="0">
                <a:solidFill>
                  <a:schemeClr val="tx1">
                    <a:lumMod val="75000"/>
                    <a:lumOff val="25000"/>
                  </a:schemeClr>
                </a:solidFill>
              </a:rPr>
              <a:t>Location: Florida, USA </a:t>
            </a:r>
          </a:p>
          <a:p>
            <a:r>
              <a:rPr lang="en-US" sz="1600" dirty="0">
                <a:solidFill>
                  <a:schemeClr val="tx1">
                    <a:lumMod val="75000"/>
                    <a:lumOff val="25000"/>
                  </a:schemeClr>
                </a:solidFill>
              </a:rPr>
              <a:t>Capacity: 1.8MGD </a:t>
            </a:r>
          </a:p>
          <a:p>
            <a:r>
              <a:rPr lang="en-US" sz="1600" dirty="0">
                <a:solidFill>
                  <a:schemeClr val="tx1">
                    <a:lumMod val="75000"/>
                    <a:lumOff val="25000"/>
                  </a:schemeClr>
                </a:solidFill>
              </a:rPr>
              <a:t>Start-up: 2015</a:t>
            </a:r>
          </a:p>
          <a:p>
            <a:r>
              <a:rPr lang="en-US" sz="1600" dirty="0">
                <a:solidFill>
                  <a:schemeClr val="tx1">
                    <a:lumMod val="75000"/>
                    <a:lumOff val="25000"/>
                  </a:schemeClr>
                </a:solidFill>
              </a:rPr>
              <a:t>Application: Zero liquid discharge, municipal NF concentrate</a:t>
            </a:r>
          </a:p>
        </p:txBody>
      </p:sp>
      <p:sp>
        <p:nvSpPr>
          <p:cNvPr id="5" name="직사각형 110"/>
          <p:cNvSpPr/>
          <p:nvPr/>
        </p:nvSpPr>
        <p:spPr>
          <a:xfrm>
            <a:off x="7011343" y="4058660"/>
            <a:ext cx="1977061" cy="2677656"/>
          </a:xfrm>
          <a:prstGeom prst="rect">
            <a:avLst/>
          </a:prstGeom>
        </p:spPr>
        <p:txBody>
          <a:bodyPr wrap="square">
            <a:spAutoFit/>
          </a:bodyPr>
          <a:lstStyle/>
          <a:p>
            <a:pPr eaLnBrk="0" fontAlgn="base" hangingPunct="0">
              <a:spcBef>
                <a:spcPct val="0"/>
              </a:spcBef>
              <a:spcAft>
                <a:spcPct val="0"/>
              </a:spcAft>
            </a:pPr>
            <a:r>
              <a:rPr lang="en-US" altLang="ko-KR" sz="1400" b="1" i="1" dirty="0">
                <a:solidFill>
                  <a:srgbClr val="0018A8"/>
                </a:solidFill>
                <a:ea typeface="MS PGothic" pitchFamily="34" charset="-128"/>
                <a:cs typeface="Arial" pitchFamily="34" charset="0"/>
              </a:rPr>
              <a:t>“This project  is the result of years of collaborations with the local authorities.  The brackish nature of the city’s ground water led them looking for solutions and this ZLD system design proved to be the most energy efficient high water recover option.”</a:t>
            </a:r>
          </a:p>
        </p:txBody>
      </p:sp>
      <p:grpSp>
        <p:nvGrpSpPr>
          <p:cNvPr id="6" name="Group 5"/>
          <p:cNvGrpSpPr>
            <a:grpSpLocks noChangeAspect="1"/>
          </p:cNvGrpSpPr>
          <p:nvPr/>
        </p:nvGrpSpPr>
        <p:grpSpPr>
          <a:xfrm>
            <a:off x="317138" y="3954765"/>
            <a:ext cx="6712503" cy="2685511"/>
            <a:chOff x="617974" y="3507655"/>
            <a:chExt cx="7502424" cy="2931204"/>
          </a:xfrm>
        </p:grpSpPr>
        <p:grpSp>
          <p:nvGrpSpPr>
            <p:cNvPr id="7" name="그룹 530"/>
            <p:cNvGrpSpPr/>
            <p:nvPr/>
          </p:nvGrpSpPr>
          <p:grpSpPr>
            <a:xfrm flipH="1">
              <a:off x="3171423" y="3835342"/>
              <a:ext cx="272037" cy="491855"/>
              <a:chOff x="594536" y="3557699"/>
              <a:chExt cx="326016" cy="592315"/>
            </a:xfrm>
          </p:grpSpPr>
          <p:sp>
            <p:nvSpPr>
              <p:cNvPr id="108" name="Rectangle 85"/>
              <p:cNvSpPr>
                <a:spLocks noChangeArrowheads="1"/>
              </p:cNvSpPr>
              <p:nvPr/>
            </p:nvSpPr>
            <p:spPr bwMode="auto">
              <a:xfrm>
                <a:off x="632520" y="3557699"/>
                <a:ext cx="163133" cy="296511"/>
              </a:xfrm>
              <a:prstGeom prst="rect">
                <a:avLst/>
              </a:prstGeom>
              <a:gradFill rotWithShape="1">
                <a:gsLst>
                  <a:gs pos="0">
                    <a:srgbClr val="969696">
                      <a:alpha val="35001"/>
                    </a:srgbClr>
                  </a:gs>
                  <a:gs pos="100000">
                    <a:srgbClr val="969696">
                      <a:gamma/>
                      <a:tint val="54118"/>
                      <a:invGamma/>
                    </a:srgbClr>
                  </a:gs>
                </a:gsLst>
                <a:lin ang="5400000" scaled="1"/>
              </a:gradFill>
              <a:ln w="9525" algn="ctr">
                <a:solidFill>
                  <a:schemeClr val="tx1"/>
                </a:solidFill>
                <a:miter lim="800000"/>
                <a:headEnd/>
                <a:tailEnd/>
              </a:ln>
              <a:effectLst/>
            </p:spPr>
            <p:txBody>
              <a:bodyPr lIns="95761" tIns="0" rIns="95761" bIns="0" anchor="ctr">
                <a:spAutoFit/>
              </a:bodyPr>
              <a:lstStyle/>
              <a:p>
                <a:pPr>
                  <a:defRPr/>
                </a:pPr>
                <a:endParaRPr lang="ko-KR" altLang="en-US"/>
              </a:p>
            </p:txBody>
          </p:sp>
          <p:sp>
            <p:nvSpPr>
              <p:cNvPr id="109" name="AutoShape 86"/>
              <p:cNvSpPr>
                <a:spLocks noChangeArrowheads="1"/>
              </p:cNvSpPr>
              <p:nvPr/>
            </p:nvSpPr>
            <p:spPr bwMode="auto">
              <a:xfrm>
                <a:off x="686048" y="3561005"/>
                <a:ext cx="219210" cy="589009"/>
              </a:xfrm>
              <a:prstGeom prst="triangle">
                <a:avLst>
                  <a:gd name="adj" fmla="val 50000"/>
                </a:avLst>
              </a:prstGeom>
              <a:gradFill flip="none" rotWithShape="1">
                <a:gsLst>
                  <a:gs pos="0">
                    <a:srgbClr val="969696">
                      <a:alpha val="35001"/>
                    </a:srgbClr>
                  </a:gs>
                  <a:gs pos="100000">
                    <a:srgbClr val="969696">
                      <a:gamma/>
                      <a:tint val="54118"/>
                      <a:invGamma/>
                    </a:srgbClr>
                  </a:gs>
                </a:gsLst>
                <a:lin ang="5400000" scaled="1"/>
                <a:tileRect/>
              </a:gradFill>
              <a:ln w="9525" algn="ctr">
                <a:solidFill>
                  <a:schemeClr val="tx1"/>
                </a:solidFill>
                <a:miter lim="800000"/>
                <a:headEnd/>
                <a:tailEnd/>
              </a:ln>
              <a:effectLst/>
            </p:spPr>
            <p:txBody>
              <a:bodyPr lIns="95761" tIns="0" rIns="95761" bIns="0" anchor="ctr">
                <a:spAutoFit/>
              </a:bodyPr>
              <a:lstStyle/>
              <a:p>
                <a:pPr>
                  <a:defRPr/>
                </a:pPr>
                <a:endParaRPr lang="ko-KR" altLang="en-US"/>
              </a:p>
            </p:txBody>
          </p:sp>
          <p:sp>
            <p:nvSpPr>
              <p:cNvPr id="110" name="Oval 87"/>
              <p:cNvSpPr>
                <a:spLocks noChangeArrowheads="1"/>
              </p:cNvSpPr>
              <p:nvPr/>
            </p:nvSpPr>
            <p:spPr bwMode="auto">
              <a:xfrm>
                <a:off x="594536" y="3569486"/>
                <a:ext cx="326016" cy="416951"/>
              </a:xfrm>
              <a:prstGeom prst="ellipse">
                <a:avLst/>
              </a:prstGeom>
              <a:gradFill flip="none" rotWithShape="1">
                <a:gsLst>
                  <a:gs pos="0">
                    <a:srgbClr val="969696"/>
                  </a:gs>
                  <a:gs pos="100000">
                    <a:srgbClr val="969696">
                      <a:gamma/>
                      <a:tint val="54118"/>
                      <a:invGamma/>
                    </a:srgbClr>
                  </a:gs>
                </a:gsLst>
                <a:lin ang="5400000" scaled="1"/>
                <a:tileRect/>
              </a:gradFill>
              <a:ln w="9525" algn="ctr">
                <a:solidFill>
                  <a:schemeClr val="tx1"/>
                </a:solidFill>
                <a:round/>
                <a:headEnd/>
                <a:tailEnd/>
              </a:ln>
              <a:effectLst/>
            </p:spPr>
            <p:txBody>
              <a:bodyPr wrap="none" lIns="95761" tIns="0" rIns="95761" bIns="0" anchor="ctr">
                <a:spAutoFit/>
              </a:bodyPr>
              <a:lstStyle/>
              <a:p>
                <a:pPr>
                  <a:defRPr/>
                </a:pPr>
                <a:endParaRPr lang="ko-KR" altLang="en-US"/>
              </a:p>
            </p:txBody>
          </p:sp>
          <p:sp>
            <p:nvSpPr>
              <p:cNvPr id="111" name="Oval 88"/>
              <p:cNvSpPr>
                <a:spLocks noChangeArrowheads="1"/>
              </p:cNvSpPr>
              <p:nvPr/>
            </p:nvSpPr>
            <p:spPr bwMode="auto">
              <a:xfrm>
                <a:off x="726831" y="3569487"/>
                <a:ext cx="145290" cy="416951"/>
              </a:xfrm>
              <a:prstGeom prst="ellipse">
                <a:avLst/>
              </a:prstGeom>
              <a:gradFill flip="none" rotWithShape="1">
                <a:gsLst>
                  <a:gs pos="0">
                    <a:srgbClr val="969696"/>
                  </a:gs>
                  <a:gs pos="100000">
                    <a:srgbClr val="969696">
                      <a:gamma/>
                      <a:tint val="54118"/>
                      <a:invGamma/>
                    </a:srgbClr>
                  </a:gs>
                </a:gsLst>
                <a:lin ang="5400000" scaled="1"/>
                <a:tileRect/>
              </a:gradFill>
              <a:ln w="9525" algn="ctr">
                <a:solidFill>
                  <a:schemeClr val="tx1"/>
                </a:solidFill>
                <a:round/>
                <a:headEnd/>
                <a:tailEnd/>
              </a:ln>
              <a:effectLst/>
            </p:spPr>
            <p:txBody>
              <a:bodyPr lIns="95761" tIns="0" rIns="95761" bIns="0" anchor="ctr">
                <a:spAutoFit/>
              </a:bodyPr>
              <a:lstStyle/>
              <a:p>
                <a:pPr>
                  <a:defRPr/>
                </a:pPr>
                <a:endParaRPr lang="ko-KR" altLang="en-US"/>
              </a:p>
            </p:txBody>
          </p:sp>
        </p:grpSp>
        <p:sp>
          <p:nvSpPr>
            <p:cNvPr id="8" name="Rectangle 266"/>
            <p:cNvSpPr>
              <a:spLocks noChangeArrowheads="1"/>
            </p:cNvSpPr>
            <p:nvPr/>
          </p:nvSpPr>
          <p:spPr bwMode="auto">
            <a:xfrm>
              <a:off x="2876046" y="4369607"/>
              <a:ext cx="824701" cy="312314"/>
            </a:xfrm>
            <a:prstGeom prst="rect">
              <a:avLst/>
            </a:prstGeom>
            <a:noFill/>
            <a:ln w="9525">
              <a:noFill/>
              <a:miter lim="800000"/>
              <a:headEnd/>
              <a:tailEnd/>
            </a:ln>
          </p:spPr>
          <p:txBody>
            <a:bodyPr tIns="36000" anchor="ctr"/>
            <a:lstStyle/>
            <a:p>
              <a:pPr algn="ctr">
                <a:buFontTx/>
                <a:buNone/>
              </a:pPr>
              <a:r>
                <a:rPr lang="en-US" altLang="ko-KR" sz="1000" b="1" baseline="0" dirty="0">
                  <a:solidFill>
                    <a:schemeClr val="tx1"/>
                  </a:solidFill>
                  <a:latin typeface="+mj-lt"/>
                </a:rPr>
                <a:t>W/W feed  Pump</a:t>
              </a:r>
            </a:p>
          </p:txBody>
        </p:sp>
        <p:cxnSp>
          <p:nvCxnSpPr>
            <p:cNvPr id="9" name="Shape 157"/>
            <p:cNvCxnSpPr>
              <a:endCxn id="110" idx="6"/>
            </p:cNvCxnSpPr>
            <p:nvPr/>
          </p:nvCxnSpPr>
          <p:spPr bwMode="auto">
            <a:xfrm flipV="1">
              <a:off x="2363986" y="4018247"/>
              <a:ext cx="807437" cy="2220"/>
            </a:xfrm>
            <a:prstGeom prst="bentConnector3">
              <a:avLst>
                <a:gd name="adj1" fmla="val 50000"/>
              </a:avLst>
            </a:prstGeom>
            <a:solidFill>
              <a:schemeClr val="bg1"/>
            </a:solidFill>
            <a:ln w="28575" cap="flat" cmpd="sng" algn="ctr">
              <a:solidFill>
                <a:srgbClr val="FFC000"/>
              </a:solidFill>
              <a:prstDash val="solid"/>
              <a:round/>
              <a:headEnd type="none" w="med" len="med"/>
              <a:tailEnd type="triangle"/>
            </a:ln>
            <a:effectLst/>
          </p:spPr>
        </p:cxnSp>
        <p:sp>
          <p:nvSpPr>
            <p:cNvPr id="10" name="Rectangle 37"/>
            <p:cNvSpPr>
              <a:spLocks noChangeArrowheads="1"/>
            </p:cNvSpPr>
            <p:nvPr/>
          </p:nvSpPr>
          <p:spPr bwMode="auto">
            <a:xfrm>
              <a:off x="3795580" y="4467521"/>
              <a:ext cx="1113014" cy="246221"/>
            </a:xfrm>
            <a:prstGeom prst="rect">
              <a:avLst/>
            </a:prstGeom>
            <a:gradFill rotWithShape="1">
              <a:gsLst>
                <a:gs pos="0">
                  <a:srgbClr val="DDDDDD"/>
                </a:gs>
                <a:gs pos="100000">
                  <a:srgbClr val="DDDDDD">
                    <a:gamma/>
                    <a:shade val="46275"/>
                    <a:invGamma/>
                  </a:srgbClr>
                </a:gs>
              </a:gsLst>
              <a:lin ang="2700000" scaled="1"/>
            </a:gradFill>
            <a:ln w="9525" algn="ctr">
              <a:solidFill>
                <a:schemeClr val="tx1"/>
              </a:solidFill>
              <a:miter lim="800000"/>
              <a:headEnd/>
              <a:tailEnd/>
            </a:ln>
            <a:effectLst/>
          </p:spPr>
          <p:txBody>
            <a:bodyPr lIns="95761" tIns="0" rIns="95761" bIns="0" anchor="ctr">
              <a:spAutoFit/>
            </a:bodyPr>
            <a:lstStyle/>
            <a:p>
              <a:pPr>
                <a:defRPr/>
              </a:pPr>
              <a:endParaRPr lang="ko-KR" altLang="en-US"/>
            </a:p>
          </p:txBody>
        </p:sp>
        <p:sp>
          <p:nvSpPr>
            <p:cNvPr id="11" name="Freeform 38"/>
            <p:cNvSpPr>
              <a:spLocks/>
            </p:cNvSpPr>
            <p:nvPr/>
          </p:nvSpPr>
          <p:spPr bwMode="auto">
            <a:xfrm>
              <a:off x="3848512" y="4465949"/>
              <a:ext cx="999996" cy="246221"/>
            </a:xfrm>
            <a:custGeom>
              <a:avLst/>
              <a:gdLst/>
              <a:ahLst/>
              <a:cxnLst>
                <a:cxn ang="0">
                  <a:pos x="3" y="301"/>
                </a:cxn>
                <a:cxn ang="0">
                  <a:pos x="0" y="0"/>
                </a:cxn>
                <a:cxn ang="0">
                  <a:pos x="446" y="0"/>
                </a:cxn>
                <a:cxn ang="0">
                  <a:pos x="446" y="297"/>
                </a:cxn>
                <a:cxn ang="0">
                  <a:pos x="252" y="439"/>
                </a:cxn>
                <a:cxn ang="0">
                  <a:pos x="252" y="492"/>
                </a:cxn>
                <a:cxn ang="0">
                  <a:pos x="189" y="492"/>
                </a:cxn>
                <a:cxn ang="0">
                  <a:pos x="189" y="439"/>
                </a:cxn>
                <a:cxn ang="0">
                  <a:pos x="3" y="301"/>
                </a:cxn>
              </a:cxnLst>
              <a:rect l="0" t="0" r="r" b="b"/>
              <a:pathLst>
                <a:path w="446" h="492">
                  <a:moveTo>
                    <a:pt x="3" y="301"/>
                  </a:moveTo>
                  <a:lnTo>
                    <a:pt x="0" y="0"/>
                  </a:lnTo>
                  <a:lnTo>
                    <a:pt x="446" y="0"/>
                  </a:lnTo>
                  <a:lnTo>
                    <a:pt x="446" y="297"/>
                  </a:lnTo>
                  <a:lnTo>
                    <a:pt x="252" y="439"/>
                  </a:lnTo>
                  <a:lnTo>
                    <a:pt x="252" y="492"/>
                  </a:lnTo>
                  <a:lnTo>
                    <a:pt x="189" y="492"/>
                  </a:lnTo>
                  <a:lnTo>
                    <a:pt x="189" y="439"/>
                  </a:lnTo>
                  <a:lnTo>
                    <a:pt x="3" y="301"/>
                  </a:lnTo>
                  <a:close/>
                </a:path>
              </a:pathLst>
            </a:custGeom>
            <a:gradFill rotWithShape="1">
              <a:gsLst>
                <a:gs pos="0">
                  <a:srgbClr val="CCECFF"/>
                </a:gs>
                <a:gs pos="100000">
                  <a:srgbClr val="CC9900"/>
                </a:gs>
              </a:gsLst>
              <a:lin ang="5400000" scaled="1"/>
            </a:gradFill>
            <a:ln w="9525" cap="flat" cmpd="sng">
              <a:solidFill>
                <a:schemeClr val="tx1"/>
              </a:solidFill>
              <a:prstDash val="solid"/>
              <a:round/>
              <a:headEnd type="none" w="med" len="med"/>
              <a:tailEnd type="none" w="med" len="med"/>
            </a:ln>
            <a:effectLst/>
          </p:spPr>
          <p:txBody>
            <a:bodyPr lIns="95761" tIns="0" rIns="95761" bIns="0" anchor="ctr">
              <a:spAutoFit/>
            </a:bodyPr>
            <a:lstStyle/>
            <a:p>
              <a:pPr>
                <a:defRPr/>
              </a:pPr>
              <a:endParaRPr lang="ko-KR" altLang="en-US"/>
            </a:p>
          </p:txBody>
        </p:sp>
        <p:sp>
          <p:nvSpPr>
            <p:cNvPr id="12" name="Rectangle 20"/>
            <p:cNvSpPr>
              <a:spLocks noChangeArrowheads="1"/>
            </p:cNvSpPr>
            <p:nvPr/>
          </p:nvSpPr>
          <p:spPr bwMode="auto">
            <a:xfrm>
              <a:off x="4167629" y="4287570"/>
              <a:ext cx="359083" cy="394134"/>
            </a:xfrm>
            <a:prstGeom prst="rect">
              <a:avLst/>
            </a:prstGeom>
            <a:gradFill flip="none" rotWithShape="1">
              <a:gsLst>
                <a:gs pos="0">
                  <a:srgbClr val="FBEAC7"/>
                </a:gs>
                <a:gs pos="17999">
                  <a:srgbClr val="FEE7F2"/>
                </a:gs>
                <a:gs pos="36000">
                  <a:srgbClr val="FAC77D"/>
                </a:gs>
                <a:gs pos="61000">
                  <a:srgbClr val="FBA97D"/>
                </a:gs>
                <a:gs pos="82001">
                  <a:srgbClr val="FBD49C"/>
                </a:gs>
                <a:gs pos="100000">
                  <a:srgbClr val="FEE7F2"/>
                </a:gs>
              </a:gsLst>
              <a:lin ang="0" scaled="1"/>
              <a:tileRect/>
            </a:gradFill>
            <a:ln w="9525">
              <a:solidFill>
                <a:schemeClr val="tx1"/>
              </a:solidFill>
              <a:miter lim="800000"/>
              <a:headEnd/>
              <a:tailEnd/>
            </a:ln>
          </p:spPr>
          <p:txBody>
            <a:bodyPr lIns="18000" tIns="18000" rIns="18000" bIns="18000" anchor="ctr"/>
            <a:lstStyle/>
            <a:p>
              <a:pPr algn="ctr">
                <a:buFontTx/>
                <a:buNone/>
              </a:pPr>
              <a:endParaRPr lang="en-US" altLang="ko-KR" sz="1000" dirty="0">
                <a:solidFill>
                  <a:schemeClr val="tx1"/>
                </a:solidFill>
                <a:effectLst/>
              </a:endParaRPr>
            </a:p>
          </p:txBody>
        </p:sp>
        <p:grpSp>
          <p:nvGrpSpPr>
            <p:cNvPr id="13" name="Group 28"/>
            <p:cNvGrpSpPr>
              <a:grpSpLocks/>
            </p:cNvGrpSpPr>
            <p:nvPr/>
          </p:nvGrpSpPr>
          <p:grpSpPr bwMode="auto">
            <a:xfrm>
              <a:off x="4232593" y="4084557"/>
              <a:ext cx="388114" cy="600064"/>
              <a:chOff x="1943" y="2133"/>
              <a:chExt cx="227" cy="535"/>
            </a:xfrm>
          </p:grpSpPr>
          <p:sp>
            <p:nvSpPr>
              <p:cNvPr id="102" name="Line 29"/>
              <p:cNvSpPr>
                <a:spLocks noChangeShapeType="1"/>
              </p:cNvSpPr>
              <p:nvPr/>
            </p:nvSpPr>
            <p:spPr bwMode="auto">
              <a:xfrm>
                <a:off x="2010" y="2254"/>
                <a:ext cx="0" cy="258"/>
              </a:xfrm>
              <a:prstGeom prst="line">
                <a:avLst/>
              </a:prstGeom>
              <a:noFill/>
              <a:ln w="9525">
                <a:solidFill>
                  <a:schemeClr val="tx1"/>
                </a:solidFill>
                <a:round/>
                <a:headEnd/>
                <a:tailEnd/>
              </a:ln>
              <a:effectLst/>
            </p:spPr>
            <p:txBody>
              <a:bodyPr lIns="95761" tIns="0" rIns="95761" bIns="0" anchor="ctr">
                <a:spAutoFit/>
              </a:bodyPr>
              <a:lstStyle/>
              <a:p>
                <a:pPr>
                  <a:defRPr/>
                </a:pPr>
                <a:endParaRPr lang="ko-KR" altLang="en-US"/>
              </a:p>
            </p:txBody>
          </p:sp>
          <p:sp>
            <p:nvSpPr>
              <p:cNvPr id="103" name="Rectangle 30"/>
              <p:cNvSpPr>
                <a:spLocks noChangeArrowheads="1"/>
              </p:cNvSpPr>
              <p:nvPr/>
            </p:nvSpPr>
            <p:spPr bwMode="auto">
              <a:xfrm>
                <a:off x="1984" y="2133"/>
                <a:ext cx="53" cy="220"/>
              </a:xfrm>
              <a:prstGeom prst="rect">
                <a:avLst/>
              </a:prstGeom>
              <a:gradFill rotWithShape="1">
                <a:gsLst>
                  <a:gs pos="0">
                    <a:srgbClr val="C0C0C0"/>
                  </a:gs>
                  <a:gs pos="100000">
                    <a:srgbClr val="C0C0C0">
                      <a:gamma/>
                      <a:shade val="46275"/>
                      <a:invGamma/>
                    </a:srgbClr>
                  </a:gs>
                </a:gsLst>
                <a:lin ang="2700000" scaled="1"/>
              </a:gradFill>
              <a:ln w="9525" algn="ctr">
                <a:noFill/>
                <a:miter lim="800000"/>
                <a:headEnd/>
                <a:tailEnd/>
              </a:ln>
              <a:effectLst/>
            </p:spPr>
            <p:txBody>
              <a:bodyPr lIns="95761" tIns="0" rIns="95761" bIns="0" anchor="ctr">
                <a:spAutoFit/>
              </a:bodyPr>
              <a:lstStyle/>
              <a:p>
                <a:pPr>
                  <a:defRPr/>
                </a:pPr>
                <a:endParaRPr lang="ko-KR" altLang="en-US"/>
              </a:p>
            </p:txBody>
          </p:sp>
          <p:grpSp>
            <p:nvGrpSpPr>
              <p:cNvPr id="104" name="Group 31"/>
              <p:cNvGrpSpPr>
                <a:grpSpLocks/>
              </p:cNvGrpSpPr>
              <p:nvPr/>
            </p:nvGrpSpPr>
            <p:grpSpPr bwMode="auto">
              <a:xfrm>
                <a:off x="1975" y="2359"/>
                <a:ext cx="195" cy="309"/>
                <a:chOff x="1975" y="2359"/>
                <a:chExt cx="195" cy="309"/>
              </a:xfrm>
            </p:grpSpPr>
            <p:sp>
              <p:nvSpPr>
                <p:cNvPr id="106" name="Oval 32"/>
                <p:cNvSpPr>
                  <a:spLocks noChangeArrowheads="1"/>
                </p:cNvSpPr>
                <p:nvPr/>
              </p:nvSpPr>
              <p:spPr bwMode="auto">
                <a:xfrm>
                  <a:off x="2011" y="2359"/>
                  <a:ext cx="159" cy="309"/>
                </a:xfrm>
                <a:prstGeom prst="ellipse">
                  <a:avLst/>
                </a:prstGeom>
                <a:solidFill>
                  <a:srgbClr val="000099"/>
                </a:solidFill>
                <a:ln w="3175" algn="ctr">
                  <a:noFill/>
                  <a:round/>
                  <a:headEnd/>
                  <a:tailEnd/>
                </a:ln>
                <a:effectLst/>
              </p:spPr>
              <p:txBody>
                <a:bodyPr wrap="none" lIns="95761" tIns="0" rIns="95761" bIns="0" anchor="ctr">
                  <a:spAutoFit/>
                </a:bodyPr>
                <a:lstStyle/>
                <a:p>
                  <a:pPr>
                    <a:defRPr/>
                  </a:pPr>
                  <a:endParaRPr lang="ko-KR" altLang="en-US"/>
                </a:p>
              </p:txBody>
            </p:sp>
            <p:sp>
              <p:nvSpPr>
                <p:cNvPr id="107" name="Oval 33"/>
                <p:cNvSpPr>
                  <a:spLocks noChangeArrowheads="1"/>
                </p:cNvSpPr>
                <p:nvPr/>
              </p:nvSpPr>
              <p:spPr bwMode="auto">
                <a:xfrm>
                  <a:off x="1975" y="2359"/>
                  <a:ext cx="159" cy="309"/>
                </a:xfrm>
                <a:prstGeom prst="ellipse">
                  <a:avLst/>
                </a:prstGeom>
                <a:solidFill>
                  <a:srgbClr val="000099"/>
                </a:solidFill>
                <a:ln w="3175" algn="ctr">
                  <a:noFill/>
                  <a:round/>
                  <a:headEnd/>
                  <a:tailEnd/>
                </a:ln>
                <a:effectLst/>
              </p:spPr>
              <p:txBody>
                <a:bodyPr wrap="none" lIns="95761" tIns="0" rIns="95761" bIns="0" anchor="ctr">
                  <a:spAutoFit/>
                </a:bodyPr>
                <a:lstStyle/>
                <a:p>
                  <a:pPr>
                    <a:defRPr/>
                  </a:pPr>
                  <a:endParaRPr lang="ko-KR" altLang="en-US"/>
                </a:p>
              </p:txBody>
            </p:sp>
          </p:grpSp>
          <p:sp>
            <p:nvSpPr>
              <p:cNvPr id="105" name="Rectangle 34"/>
              <p:cNvSpPr>
                <a:spLocks noChangeArrowheads="1"/>
              </p:cNvSpPr>
              <p:nvPr/>
            </p:nvSpPr>
            <p:spPr bwMode="auto">
              <a:xfrm>
                <a:off x="1943" y="2224"/>
                <a:ext cx="130" cy="37"/>
              </a:xfrm>
              <a:prstGeom prst="rect">
                <a:avLst/>
              </a:prstGeom>
              <a:noFill/>
              <a:ln w="9525" algn="ctr">
                <a:noFill/>
                <a:miter lim="800000"/>
                <a:headEnd/>
                <a:tailEnd/>
              </a:ln>
            </p:spPr>
            <p:txBody>
              <a:bodyPr wrap="none" lIns="95761" tIns="0" rIns="95761" bIns="0" anchor="ctr">
                <a:spAutoFit/>
              </a:bodyPr>
              <a:lstStyle/>
              <a:p>
                <a:pPr algn="ctr" defTabSz="936625" latinLnBrk="0">
                  <a:buFontTx/>
                  <a:buNone/>
                </a:pPr>
                <a:r>
                  <a:rPr kumimoji="0" lang="en-US" altLang="ko-KR" sz="400" b="0" dirty="0">
                    <a:solidFill>
                      <a:schemeClr val="tx1"/>
                    </a:solidFill>
                    <a:effectLst/>
                    <a:latin typeface="Calibri" pitchFamily="34" charset="0"/>
                    <a:ea typeface="윤고딕150" pitchFamily="18" charset="-127"/>
                  </a:rPr>
                  <a:t>M</a:t>
                </a:r>
              </a:p>
            </p:txBody>
          </p:sp>
        </p:grpSp>
        <p:sp>
          <p:nvSpPr>
            <p:cNvPr id="14" name="Line 35"/>
            <p:cNvSpPr>
              <a:spLocks noChangeShapeType="1"/>
            </p:cNvSpPr>
            <p:nvPr/>
          </p:nvSpPr>
          <p:spPr bwMode="auto">
            <a:xfrm flipH="1">
              <a:off x="4429949" y="3663199"/>
              <a:ext cx="0" cy="602674"/>
            </a:xfrm>
            <a:prstGeom prst="line">
              <a:avLst/>
            </a:prstGeom>
            <a:noFill/>
            <a:ln w="9525">
              <a:solidFill>
                <a:schemeClr val="tx1"/>
              </a:solidFill>
              <a:round/>
              <a:headEnd/>
              <a:tailEnd type="triangle" w="med" len="med"/>
            </a:ln>
            <a:effectLst/>
          </p:spPr>
          <p:txBody>
            <a:bodyPr/>
            <a:lstStyle/>
            <a:p>
              <a:pPr>
                <a:defRPr/>
              </a:pPr>
              <a:endParaRPr lang="ko-KR" altLang="en-US"/>
            </a:p>
          </p:txBody>
        </p:sp>
        <p:cxnSp>
          <p:nvCxnSpPr>
            <p:cNvPr id="15" name="Shape 157"/>
            <p:cNvCxnSpPr>
              <a:stCxn id="108" idx="1"/>
              <a:endCxn id="105" idx="0"/>
            </p:cNvCxnSpPr>
            <p:nvPr/>
          </p:nvCxnSpPr>
          <p:spPr bwMode="auto">
            <a:xfrm>
              <a:off x="3411765" y="3958453"/>
              <a:ext cx="931962" cy="228171"/>
            </a:xfrm>
            <a:prstGeom prst="bentConnector2">
              <a:avLst/>
            </a:prstGeom>
            <a:solidFill>
              <a:schemeClr val="bg1"/>
            </a:solidFill>
            <a:ln w="28575" cap="flat" cmpd="sng" algn="ctr">
              <a:solidFill>
                <a:srgbClr val="FFC000"/>
              </a:solidFill>
              <a:prstDash val="solid"/>
              <a:round/>
              <a:headEnd type="none" w="med" len="med"/>
              <a:tailEnd type="triangle"/>
            </a:ln>
            <a:effectLst/>
          </p:spPr>
        </p:cxnSp>
        <p:sp>
          <p:nvSpPr>
            <p:cNvPr id="16" name="Freeform 36"/>
            <p:cNvSpPr>
              <a:spLocks/>
            </p:cNvSpPr>
            <p:nvPr/>
          </p:nvSpPr>
          <p:spPr bwMode="auto">
            <a:xfrm>
              <a:off x="4150412" y="4574147"/>
              <a:ext cx="389528" cy="246221"/>
            </a:xfrm>
            <a:custGeom>
              <a:avLst/>
              <a:gdLst/>
              <a:ahLst/>
              <a:cxnLst>
                <a:cxn ang="0">
                  <a:pos x="3" y="301"/>
                </a:cxn>
                <a:cxn ang="0">
                  <a:pos x="0" y="0"/>
                </a:cxn>
                <a:cxn ang="0">
                  <a:pos x="446" y="0"/>
                </a:cxn>
                <a:cxn ang="0">
                  <a:pos x="446" y="297"/>
                </a:cxn>
                <a:cxn ang="0">
                  <a:pos x="252" y="439"/>
                </a:cxn>
                <a:cxn ang="0">
                  <a:pos x="252" y="492"/>
                </a:cxn>
                <a:cxn ang="0">
                  <a:pos x="189" y="492"/>
                </a:cxn>
                <a:cxn ang="0">
                  <a:pos x="189" y="439"/>
                </a:cxn>
                <a:cxn ang="0">
                  <a:pos x="3" y="301"/>
                </a:cxn>
              </a:cxnLst>
              <a:rect l="0" t="0" r="r" b="b"/>
              <a:pathLst>
                <a:path w="446" h="492">
                  <a:moveTo>
                    <a:pt x="3" y="301"/>
                  </a:moveTo>
                  <a:lnTo>
                    <a:pt x="0" y="0"/>
                  </a:lnTo>
                  <a:lnTo>
                    <a:pt x="446" y="0"/>
                  </a:lnTo>
                  <a:lnTo>
                    <a:pt x="446" y="297"/>
                  </a:lnTo>
                  <a:lnTo>
                    <a:pt x="252" y="439"/>
                  </a:lnTo>
                  <a:lnTo>
                    <a:pt x="252" y="492"/>
                  </a:lnTo>
                  <a:lnTo>
                    <a:pt x="189" y="492"/>
                  </a:lnTo>
                  <a:lnTo>
                    <a:pt x="189" y="439"/>
                  </a:lnTo>
                  <a:lnTo>
                    <a:pt x="3" y="301"/>
                  </a:lnTo>
                  <a:close/>
                </a:path>
              </a:pathLst>
            </a:custGeom>
            <a:gradFill rotWithShape="1">
              <a:gsLst>
                <a:gs pos="0">
                  <a:srgbClr val="CCECFF"/>
                </a:gs>
                <a:gs pos="100000">
                  <a:srgbClr val="CC9900"/>
                </a:gs>
              </a:gsLst>
              <a:lin ang="5400000" scaled="1"/>
            </a:gradFill>
            <a:ln w="9525" cap="flat" cmpd="sng">
              <a:solidFill>
                <a:schemeClr val="tx1"/>
              </a:solidFill>
              <a:prstDash val="solid"/>
              <a:round/>
              <a:headEnd type="none" w="med" len="med"/>
              <a:tailEnd type="none" w="med" len="med"/>
            </a:ln>
            <a:effectLst/>
          </p:spPr>
          <p:txBody>
            <a:bodyPr wrap="square" lIns="95761" tIns="0" rIns="95761" bIns="0" anchor="ctr">
              <a:spAutoFit/>
            </a:bodyPr>
            <a:lstStyle/>
            <a:p>
              <a:pPr>
                <a:defRPr/>
              </a:pPr>
              <a:endParaRPr lang="ko-KR" altLang="en-US"/>
            </a:p>
          </p:txBody>
        </p:sp>
        <p:grpSp>
          <p:nvGrpSpPr>
            <p:cNvPr id="17" name="그룹 223"/>
            <p:cNvGrpSpPr/>
            <p:nvPr/>
          </p:nvGrpSpPr>
          <p:grpSpPr>
            <a:xfrm>
              <a:off x="3898171" y="4367938"/>
              <a:ext cx="231759" cy="117770"/>
              <a:chOff x="4019550" y="3062287"/>
              <a:chExt cx="257175" cy="119063"/>
            </a:xfrm>
          </p:grpSpPr>
          <p:sp>
            <p:nvSpPr>
              <p:cNvPr id="98" name="Line 101"/>
              <p:cNvSpPr>
                <a:spLocks noChangeShapeType="1"/>
              </p:cNvSpPr>
              <p:nvPr/>
            </p:nvSpPr>
            <p:spPr bwMode="auto">
              <a:xfrm flipV="1">
                <a:off x="4019550" y="3062287"/>
                <a:ext cx="79375" cy="119063"/>
              </a:xfrm>
              <a:prstGeom prst="line">
                <a:avLst/>
              </a:prstGeom>
              <a:noFill/>
              <a:ln w="9525">
                <a:solidFill>
                  <a:srgbClr val="000099"/>
                </a:solidFill>
                <a:round/>
                <a:headEnd/>
                <a:tailEnd/>
              </a:ln>
            </p:spPr>
            <p:txBody>
              <a:bodyPr wrap="square" lIns="95761" tIns="0" rIns="95761" bIns="0" anchor="ctr">
                <a:spAutoFit/>
              </a:bodyPr>
              <a:lstStyle/>
              <a:p>
                <a:endParaRPr lang="ko-KR" altLang="en-US"/>
              </a:p>
            </p:txBody>
          </p:sp>
          <p:sp>
            <p:nvSpPr>
              <p:cNvPr id="99" name="Line 101"/>
              <p:cNvSpPr>
                <a:spLocks noChangeShapeType="1"/>
              </p:cNvSpPr>
              <p:nvPr/>
            </p:nvSpPr>
            <p:spPr bwMode="auto">
              <a:xfrm flipV="1">
                <a:off x="4078817" y="3062287"/>
                <a:ext cx="79375" cy="119063"/>
              </a:xfrm>
              <a:prstGeom prst="line">
                <a:avLst/>
              </a:prstGeom>
              <a:noFill/>
              <a:ln w="9525">
                <a:solidFill>
                  <a:srgbClr val="000099"/>
                </a:solidFill>
                <a:round/>
                <a:headEnd/>
                <a:tailEnd/>
              </a:ln>
            </p:spPr>
            <p:txBody>
              <a:bodyPr wrap="square" lIns="95761" tIns="0" rIns="95761" bIns="0" anchor="ctr">
                <a:spAutoFit/>
              </a:bodyPr>
              <a:lstStyle/>
              <a:p>
                <a:endParaRPr lang="ko-KR" altLang="en-US"/>
              </a:p>
            </p:txBody>
          </p:sp>
          <p:sp>
            <p:nvSpPr>
              <p:cNvPr id="100" name="Line 101"/>
              <p:cNvSpPr>
                <a:spLocks noChangeShapeType="1"/>
              </p:cNvSpPr>
              <p:nvPr/>
            </p:nvSpPr>
            <p:spPr bwMode="auto">
              <a:xfrm flipV="1">
                <a:off x="4138084" y="3062287"/>
                <a:ext cx="79375" cy="119063"/>
              </a:xfrm>
              <a:prstGeom prst="line">
                <a:avLst/>
              </a:prstGeom>
              <a:noFill/>
              <a:ln w="9525">
                <a:solidFill>
                  <a:srgbClr val="000099"/>
                </a:solidFill>
                <a:round/>
                <a:headEnd/>
                <a:tailEnd/>
              </a:ln>
            </p:spPr>
            <p:txBody>
              <a:bodyPr wrap="square" lIns="95761" tIns="0" rIns="95761" bIns="0" anchor="ctr">
                <a:spAutoFit/>
              </a:bodyPr>
              <a:lstStyle/>
              <a:p>
                <a:endParaRPr lang="ko-KR" altLang="en-US"/>
              </a:p>
            </p:txBody>
          </p:sp>
          <p:sp>
            <p:nvSpPr>
              <p:cNvPr id="101" name="Line 101"/>
              <p:cNvSpPr>
                <a:spLocks noChangeShapeType="1"/>
              </p:cNvSpPr>
              <p:nvPr/>
            </p:nvSpPr>
            <p:spPr bwMode="auto">
              <a:xfrm flipV="1">
                <a:off x="4197350" y="3062287"/>
                <a:ext cx="79375" cy="119063"/>
              </a:xfrm>
              <a:prstGeom prst="line">
                <a:avLst/>
              </a:prstGeom>
              <a:noFill/>
              <a:ln w="9525">
                <a:solidFill>
                  <a:srgbClr val="000099"/>
                </a:solidFill>
                <a:round/>
                <a:headEnd/>
                <a:tailEnd/>
              </a:ln>
            </p:spPr>
            <p:txBody>
              <a:bodyPr wrap="square" lIns="95761" tIns="0" rIns="95761" bIns="0" anchor="ctr">
                <a:spAutoFit/>
              </a:bodyPr>
              <a:lstStyle/>
              <a:p>
                <a:endParaRPr lang="ko-KR" altLang="en-US"/>
              </a:p>
            </p:txBody>
          </p:sp>
        </p:grpSp>
        <p:grpSp>
          <p:nvGrpSpPr>
            <p:cNvPr id="18" name="그룹 224"/>
            <p:cNvGrpSpPr/>
            <p:nvPr/>
          </p:nvGrpSpPr>
          <p:grpSpPr>
            <a:xfrm flipH="1">
              <a:off x="4570555" y="4366369"/>
              <a:ext cx="231759" cy="117510"/>
              <a:chOff x="4019550" y="3062287"/>
              <a:chExt cx="257175" cy="119063"/>
            </a:xfrm>
          </p:grpSpPr>
          <p:sp>
            <p:nvSpPr>
              <p:cNvPr id="94" name="Line 101"/>
              <p:cNvSpPr>
                <a:spLocks noChangeShapeType="1"/>
              </p:cNvSpPr>
              <p:nvPr/>
            </p:nvSpPr>
            <p:spPr bwMode="auto">
              <a:xfrm flipV="1">
                <a:off x="4019550" y="3062287"/>
                <a:ext cx="79375" cy="119063"/>
              </a:xfrm>
              <a:prstGeom prst="line">
                <a:avLst/>
              </a:prstGeom>
              <a:noFill/>
              <a:ln w="9525">
                <a:solidFill>
                  <a:srgbClr val="000099"/>
                </a:solidFill>
                <a:round/>
                <a:headEnd/>
                <a:tailEnd/>
              </a:ln>
            </p:spPr>
            <p:txBody>
              <a:bodyPr wrap="square" lIns="95761" tIns="0" rIns="95761" bIns="0" anchor="ctr">
                <a:spAutoFit/>
              </a:bodyPr>
              <a:lstStyle/>
              <a:p>
                <a:endParaRPr lang="ko-KR" altLang="en-US"/>
              </a:p>
            </p:txBody>
          </p:sp>
          <p:sp>
            <p:nvSpPr>
              <p:cNvPr id="95" name="Line 101"/>
              <p:cNvSpPr>
                <a:spLocks noChangeShapeType="1"/>
              </p:cNvSpPr>
              <p:nvPr/>
            </p:nvSpPr>
            <p:spPr bwMode="auto">
              <a:xfrm flipV="1">
                <a:off x="4078817" y="3062287"/>
                <a:ext cx="79375" cy="119063"/>
              </a:xfrm>
              <a:prstGeom prst="line">
                <a:avLst/>
              </a:prstGeom>
              <a:noFill/>
              <a:ln w="9525">
                <a:solidFill>
                  <a:srgbClr val="000099"/>
                </a:solidFill>
                <a:round/>
                <a:headEnd/>
                <a:tailEnd/>
              </a:ln>
            </p:spPr>
            <p:txBody>
              <a:bodyPr wrap="square" lIns="95761" tIns="0" rIns="95761" bIns="0" anchor="ctr">
                <a:spAutoFit/>
              </a:bodyPr>
              <a:lstStyle/>
              <a:p>
                <a:endParaRPr lang="ko-KR" altLang="en-US"/>
              </a:p>
            </p:txBody>
          </p:sp>
          <p:sp>
            <p:nvSpPr>
              <p:cNvPr id="96" name="Line 101"/>
              <p:cNvSpPr>
                <a:spLocks noChangeShapeType="1"/>
              </p:cNvSpPr>
              <p:nvPr/>
            </p:nvSpPr>
            <p:spPr bwMode="auto">
              <a:xfrm flipV="1">
                <a:off x="4138084" y="3062287"/>
                <a:ext cx="79375" cy="119063"/>
              </a:xfrm>
              <a:prstGeom prst="line">
                <a:avLst/>
              </a:prstGeom>
              <a:noFill/>
              <a:ln w="9525">
                <a:solidFill>
                  <a:srgbClr val="000099"/>
                </a:solidFill>
                <a:round/>
                <a:headEnd/>
                <a:tailEnd/>
              </a:ln>
            </p:spPr>
            <p:txBody>
              <a:bodyPr wrap="square" lIns="95761" tIns="0" rIns="95761" bIns="0" anchor="ctr">
                <a:spAutoFit/>
              </a:bodyPr>
              <a:lstStyle/>
              <a:p>
                <a:endParaRPr lang="ko-KR" altLang="en-US"/>
              </a:p>
            </p:txBody>
          </p:sp>
          <p:sp>
            <p:nvSpPr>
              <p:cNvPr id="97" name="Line 101"/>
              <p:cNvSpPr>
                <a:spLocks noChangeShapeType="1"/>
              </p:cNvSpPr>
              <p:nvPr/>
            </p:nvSpPr>
            <p:spPr bwMode="auto">
              <a:xfrm flipV="1">
                <a:off x="4197350" y="3062287"/>
                <a:ext cx="79375" cy="119063"/>
              </a:xfrm>
              <a:prstGeom prst="line">
                <a:avLst/>
              </a:prstGeom>
              <a:noFill/>
              <a:ln w="9525">
                <a:solidFill>
                  <a:srgbClr val="000099"/>
                </a:solidFill>
                <a:round/>
                <a:headEnd/>
                <a:tailEnd/>
              </a:ln>
            </p:spPr>
            <p:txBody>
              <a:bodyPr wrap="square" lIns="95761" tIns="0" rIns="95761" bIns="0" anchor="ctr">
                <a:spAutoFit/>
              </a:bodyPr>
              <a:lstStyle/>
              <a:p>
                <a:endParaRPr lang="ko-KR" altLang="en-US"/>
              </a:p>
            </p:txBody>
          </p:sp>
        </p:grpSp>
        <p:sp>
          <p:nvSpPr>
            <p:cNvPr id="19" name="Rectangle 266"/>
            <p:cNvSpPr>
              <a:spLocks noChangeArrowheads="1"/>
            </p:cNvSpPr>
            <p:nvPr/>
          </p:nvSpPr>
          <p:spPr bwMode="auto">
            <a:xfrm>
              <a:off x="4320372" y="4826676"/>
              <a:ext cx="1233856" cy="312314"/>
            </a:xfrm>
            <a:prstGeom prst="rect">
              <a:avLst/>
            </a:prstGeom>
            <a:noFill/>
            <a:ln w="9525">
              <a:noFill/>
              <a:miter lim="800000"/>
              <a:headEnd/>
              <a:tailEnd/>
            </a:ln>
          </p:spPr>
          <p:txBody>
            <a:bodyPr tIns="36000" anchor="ctr"/>
            <a:lstStyle/>
            <a:p>
              <a:pPr algn="ctr">
                <a:buFontTx/>
                <a:buNone/>
              </a:pPr>
              <a:r>
                <a:rPr lang="en-US" altLang="ko-KR" sz="1000" b="1" baseline="0" dirty="0">
                  <a:solidFill>
                    <a:schemeClr val="tx1"/>
                  </a:solidFill>
                  <a:latin typeface="+mj-lt"/>
                </a:rPr>
                <a:t>Lime Clarifier</a:t>
              </a:r>
            </a:p>
          </p:txBody>
        </p:sp>
        <p:sp>
          <p:nvSpPr>
            <p:cNvPr id="20" name="직사각형 24"/>
            <p:cNvSpPr/>
            <p:nvPr/>
          </p:nvSpPr>
          <p:spPr bwMode="auto">
            <a:xfrm>
              <a:off x="5242826" y="3583408"/>
              <a:ext cx="510211" cy="538547"/>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6200000" scaled="1"/>
              <a:tileRect/>
            </a:gradFill>
            <a:ln w="9525" cap="flat" cmpd="sng" algn="ctr">
              <a:solidFill>
                <a:srgbClr val="000000"/>
              </a:solidFill>
              <a:prstDash val="solid"/>
              <a:round/>
              <a:headEnd type="none" w="med" len="med"/>
              <a:tailEnd type="none" w="med" len="med"/>
            </a:ln>
            <a:effectLst/>
          </p:spPr>
          <p:txBody>
            <a:bodyPr vert="horz" wrap="square" lIns="91440" tIns="46800" rIns="9144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200" b="0" i="0" u="none" strike="noStrike" kern="0" cap="none" spc="0" normalizeH="0" baseline="-25000" noProof="0">
                <a:ln>
                  <a:noFill/>
                </a:ln>
                <a:solidFill>
                  <a:srgbClr val="000000"/>
                </a:solidFill>
                <a:effectLst/>
                <a:uLnTx/>
                <a:uFillTx/>
                <a:latin typeface="Arial" charset="0"/>
                <a:ea typeface="윤고딕130" pitchFamily="18" charset="-127"/>
              </a:endParaRPr>
            </a:p>
          </p:txBody>
        </p:sp>
        <p:sp>
          <p:nvSpPr>
            <p:cNvPr id="21" name="직사각형 25"/>
            <p:cNvSpPr/>
            <p:nvPr/>
          </p:nvSpPr>
          <p:spPr bwMode="auto">
            <a:xfrm>
              <a:off x="5306787" y="3583408"/>
              <a:ext cx="391315" cy="485230"/>
            </a:xfrm>
            <a:prstGeom prst="rect">
              <a:avLst/>
            </a:prstGeom>
            <a:gradFill flip="none" rotWithShape="1">
              <a:gsLst>
                <a:gs pos="0">
                  <a:srgbClr val="5E9EFF"/>
                </a:gs>
                <a:gs pos="39999">
                  <a:srgbClr val="85C2FF"/>
                </a:gs>
                <a:gs pos="70000">
                  <a:srgbClr val="C4D6EB"/>
                </a:gs>
                <a:gs pos="100000">
                  <a:srgbClr val="FFEBFA"/>
                </a:gs>
              </a:gsLst>
              <a:lin ang="16200000" scaled="0"/>
              <a:tileRect/>
            </a:gradFill>
            <a:ln w="9525" cap="flat" cmpd="sng" algn="ctr">
              <a:solidFill>
                <a:srgbClr val="000000"/>
              </a:solidFill>
              <a:prstDash val="solid"/>
              <a:round/>
              <a:headEnd type="none" w="med" len="med"/>
              <a:tailEnd type="none" w="med" len="med"/>
            </a:ln>
            <a:effectLst/>
          </p:spPr>
          <p:txBody>
            <a:bodyPr vert="horz" wrap="square" lIns="91440" tIns="46800" rIns="91440" bIns="46800" numCol="1" rtlCol="0" anchor="ctr" anchorCtr="0" compatLnSpc="1">
              <a:prstTxWarp prst="textNoShape">
                <a:avLst/>
              </a:prstTxWarp>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200" b="1" i="0" u="none" strike="noStrike" kern="0" cap="none" spc="0" normalizeH="0" baseline="-25000" noProof="0" dirty="0">
                <a:ln>
                  <a:noFill/>
                </a:ln>
                <a:solidFill>
                  <a:srgbClr val="000000"/>
                </a:solidFill>
                <a:effectLst/>
                <a:uLnTx/>
                <a:uFillTx/>
                <a:latin typeface="Arial"/>
                <a:ea typeface="윤고딕130" pitchFamily="18" charset="-127"/>
              </a:endParaRPr>
            </a:p>
          </p:txBody>
        </p:sp>
        <p:sp>
          <p:nvSpPr>
            <p:cNvPr id="22" name="Rectangle 266"/>
            <p:cNvSpPr>
              <a:spLocks noChangeArrowheads="1"/>
            </p:cNvSpPr>
            <p:nvPr/>
          </p:nvSpPr>
          <p:spPr bwMode="auto">
            <a:xfrm>
              <a:off x="5003871" y="4185167"/>
              <a:ext cx="996151" cy="284904"/>
            </a:xfrm>
            <a:prstGeom prst="rect">
              <a:avLst/>
            </a:prstGeom>
            <a:noFill/>
            <a:ln w="9525">
              <a:noFill/>
              <a:miter lim="800000"/>
              <a:headEnd/>
              <a:tailEnd/>
            </a:ln>
          </p:spPr>
          <p:txBody>
            <a:bodyPr tIns="36000" anchor="ctr"/>
            <a:lstStyle/>
            <a:p>
              <a:pPr algn="ctr">
                <a:buFontTx/>
                <a:buNone/>
              </a:pPr>
              <a:r>
                <a:rPr lang="en-US" altLang="ko-KR" sz="1000" b="1" baseline="0" dirty="0">
                  <a:solidFill>
                    <a:schemeClr val="tx1"/>
                  </a:solidFill>
                  <a:latin typeface="+mj-lt"/>
                </a:rPr>
                <a:t>Clarified water tank</a:t>
              </a:r>
            </a:p>
          </p:txBody>
        </p:sp>
        <p:cxnSp>
          <p:nvCxnSpPr>
            <p:cNvPr id="23" name="Shape 157"/>
            <p:cNvCxnSpPr>
              <a:endCxn id="20" idx="1"/>
            </p:cNvCxnSpPr>
            <p:nvPr/>
          </p:nvCxnSpPr>
          <p:spPr bwMode="auto">
            <a:xfrm rot="5400000" flipH="1" flipV="1">
              <a:off x="4723691" y="3803574"/>
              <a:ext cx="470025" cy="568242"/>
            </a:xfrm>
            <a:prstGeom prst="bentConnector2">
              <a:avLst/>
            </a:prstGeom>
            <a:solidFill>
              <a:schemeClr val="bg1"/>
            </a:solidFill>
            <a:ln w="28575" cap="flat" cmpd="sng" algn="ctr">
              <a:solidFill>
                <a:srgbClr val="00B0F0"/>
              </a:solidFill>
              <a:prstDash val="solid"/>
              <a:round/>
              <a:headEnd type="none" w="med" len="med"/>
              <a:tailEnd type="triangle"/>
            </a:ln>
            <a:effectLst/>
          </p:spPr>
        </p:cxnSp>
        <p:grpSp>
          <p:nvGrpSpPr>
            <p:cNvPr id="24" name="Group 106"/>
            <p:cNvGrpSpPr>
              <a:grpSpLocks/>
            </p:cNvGrpSpPr>
            <p:nvPr/>
          </p:nvGrpSpPr>
          <p:grpSpPr bwMode="auto">
            <a:xfrm>
              <a:off x="4087013" y="5251359"/>
              <a:ext cx="535048" cy="416432"/>
              <a:chOff x="2842" y="2434"/>
              <a:chExt cx="514" cy="390"/>
            </a:xfrm>
          </p:grpSpPr>
          <p:sp>
            <p:nvSpPr>
              <p:cNvPr id="90" name="Rectangle 107"/>
              <p:cNvSpPr>
                <a:spLocks noChangeArrowheads="1"/>
              </p:cNvSpPr>
              <p:nvPr/>
            </p:nvSpPr>
            <p:spPr bwMode="auto">
              <a:xfrm>
                <a:off x="2845" y="2434"/>
                <a:ext cx="497" cy="231"/>
              </a:xfrm>
              <a:prstGeom prst="rect">
                <a:avLst/>
              </a:prstGeom>
              <a:gradFill rotWithShape="1">
                <a:gsLst>
                  <a:gs pos="0">
                    <a:srgbClr val="DDDDDD"/>
                  </a:gs>
                  <a:gs pos="100000">
                    <a:srgbClr val="666666"/>
                  </a:gs>
                </a:gsLst>
                <a:lin ang="2700000" scaled="1"/>
              </a:gradFill>
              <a:ln w="9525" algn="ctr">
                <a:noFill/>
                <a:miter lim="800000"/>
                <a:headEnd/>
                <a:tailEnd/>
              </a:ln>
            </p:spPr>
            <p:txBody>
              <a:bodyPr lIns="95761" tIns="0" rIns="95761" bIns="0" anchor="ctr">
                <a:spAutoFit/>
              </a:bodyPr>
              <a:lstStyle/>
              <a:p>
                <a:endParaRPr lang="ko-KR" altLang="en-US"/>
              </a:p>
            </p:txBody>
          </p:sp>
          <p:sp>
            <p:nvSpPr>
              <p:cNvPr id="91" name="Freeform 108"/>
              <p:cNvSpPr>
                <a:spLocks/>
              </p:cNvSpPr>
              <p:nvPr/>
            </p:nvSpPr>
            <p:spPr bwMode="auto">
              <a:xfrm>
                <a:off x="3151" y="2589"/>
                <a:ext cx="205" cy="231"/>
              </a:xfrm>
              <a:custGeom>
                <a:avLst/>
                <a:gdLst>
                  <a:gd name="T0" fmla="*/ 205 w 160"/>
                  <a:gd name="T1" fmla="*/ 0 h 186"/>
                  <a:gd name="T2" fmla="*/ 205 w 160"/>
                  <a:gd name="T3" fmla="*/ 198 h 186"/>
                  <a:gd name="T4" fmla="*/ 0 w 160"/>
                  <a:gd name="T5" fmla="*/ 198 h 186"/>
                  <a:gd name="T6" fmla="*/ 0 w 160"/>
                  <a:gd name="T7" fmla="*/ 150 h 186"/>
                  <a:gd name="T8" fmla="*/ 205 w 160"/>
                  <a:gd name="T9" fmla="*/ 0 h 186"/>
                  <a:gd name="T10" fmla="*/ 0 60000 65536"/>
                  <a:gd name="T11" fmla="*/ 0 60000 65536"/>
                  <a:gd name="T12" fmla="*/ 0 60000 65536"/>
                  <a:gd name="T13" fmla="*/ 0 60000 65536"/>
                  <a:gd name="T14" fmla="*/ 0 60000 65536"/>
                  <a:gd name="T15" fmla="*/ 0 w 160"/>
                  <a:gd name="T16" fmla="*/ 0 h 186"/>
                  <a:gd name="T17" fmla="*/ 160 w 160"/>
                  <a:gd name="T18" fmla="*/ 186 h 186"/>
                </a:gdLst>
                <a:ahLst/>
                <a:cxnLst>
                  <a:cxn ang="T10">
                    <a:pos x="T0" y="T1"/>
                  </a:cxn>
                  <a:cxn ang="T11">
                    <a:pos x="T2" y="T3"/>
                  </a:cxn>
                  <a:cxn ang="T12">
                    <a:pos x="T4" y="T5"/>
                  </a:cxn>
                  <a:cxn ang="T13">
                    <a:pos x="T6" y="T7"/>
                  </a:cxn>
                  <a:cxn ang="T14">
                    <a:pos x="T8" y="T9"/>
                  </a:cxn>
                </a:cxnLst>
                <a:rect l="T15" t="T16" r="T17" b="T18"/>
                <a:pathLst>
                  <a:path w="160" h="186">
                    <a:moveTo>
                      <a:pt x="160" y="0"/>
                    </a:moveTo>
                    <a:lnTo>
                      <a:pt x="160" y="186"/>
                    </a:lnTo>
                    <a:lnTo>
                      <a:pt x="0" y="186"/>
                    </a:lnTo>
                    <a:lnTo>
                      <a:pt x="0" y="141"/>
                    </a:lnTo>
                    <a:lnTo>
                      <a:pt x="160" y="0"/>
                    </a:lnTo>
                    <a:close/>
                  </a:path>
                </a:pathLst>
              </a:custGeom>
              <a:solidFill>
                <a:schemeClr val="bg1"/>
              </a:solidFill>
              <a:ln w="9525" cap="flat" cmpd="sng">
                <a:noFill/>
                <a:prstDash val="solid"/>
                <a:round/>
                <a:headEnd type="none" w="med" len="med"/>
                <a:tailEnd type="none" w="med" len="med"/>
              </a:ln>
            </p:spPr>
            <p:txBody>
              <a:bodyPr lIns="95761" tIns="0" rIns="95761" bIns="0" anchor="ctr">
                <a:spAutoFit/>
              </a:bodyPr>
              <a:lstStyle/>
              <a:p>
                <a:endParaRPr lang="ko-KR" altLang="en-US"/>
              </a:p>
            </p:txBody>
          </p:sp>
          <p:sp>
            <p:nvSpPr>
              <p:cNvPr id="92" name="Freeform 109"/>
              <p:cNvSpPr>
                <a:spLocks/>
              </p:cNvSpPr>
              <p:nvPr/>
            </p:nvSpPr>
            <p:spPr bwMode="auto">
              <a:xfrm>
                <a:off x="2842" y="2593"/>
                <a:ext cx="191" cy="231"/>
              </a:xfrm>
              <a:custGeom>
                <a:avLst/>
                <a:gdLst>
                  <a:gd name="T0" fmla="*/ 191 w 158"/>
                  <a:gd name="T1" fmla="*/ 141 h 185"/>
                  <a:gd name="T2" fmla="*/ 191 w 158"/>
                  <a:gd name="T3" fmla="*/ 185 h 185"/>
                  <a:gd name="T4" fmla="*/ 0 w 158"/>
                  <a:gd name="T5" fmla="*/ 185 h 185"/>
                  <a:gd name="T6" fmla="*/ 0 w 158"/>
                  <a:gd name="T7" fmla="*/ 0 h 185"/>
                  <a:gd name="T8" fmla="*/ 191 w 158"/>
                  <a:gd name="T9" fmla="*/ 141 h 185"/>
                  <a:gd name="T10" fmla="*/ 0 60000 65536"/>
                  <a:gd name="T11" fmla="*/ 0 60000 65536"/>
                  <a:gd name="T12" fmla="*/ 0 60000 65536"/>
                  <a:gd name="T13" fmla="*/ 0 60000 65536"/>
                  <a:gd name="T14" fmla="*/ 0 60000 65536"/>
                  <a:gd name="T15" fmla="*/ 0 w 158"/>
                  <a:gd name="T16" fmla="*/ 0 h 185"/>
                  <a:gd name="T17" fmla="*/ 158 w 158"/>
                  <a:gd name="T18" fmla="*/ 185 h 185"/>
                </a:gdLst>
                <a:ahLst/>
                <a:cxnLst>
                  <a:cxn ang="T10">
                    <a:pos x="T0" y="T1"/>
                  </a:cxn>
                  <a:cxn ang="T11">
                    <a:pos x="T2" y="T3"/>
                  </a:cxn>
                  <a:cxn ang="T12">
                    <a:pos x="T4" y="T5"/>
                  </a:cxn>
                  <a:cxn ang="T13">
                    <a:pos x="T6" y="T7"/>
                  </a:cxn>
                  <a:cxn ang="T14">
                    <a:pos x="T8" y="T9"/>
                  </a:cxn>
                </a:cxnLst>
                <a:rect l="T15" t="T16" r="T17" b="T18"/>
                <a:pathLst>
                  <a:path w="158" h="185">
                    <a:moveTo>
                      <a:pt x="158" y="141"/>
                    </a:moveTo>
                    <a:lnTo>
                      <a:pt x="158" y="185"/>
                    </a:lnTo>
                    <a:lnTo>
                      <a:pt x="0" y="185"/>
                    </a:lnTo>
                    <a:lnTo>
                      <a:pt x="0" y="0"/>
                    </a:lnTo>
                    <a:lnTo>
                      <a:pt x="158" y="141"/>
                    </a:lnTo>
                    <a:close/>
                  </a:path>
                </a:pathLst>
              </a:custGeom>
              <a:solidFill>
                <a:schemeClr val="bg1"/>
              </a:solidFill>
              <a:ln w="9525" cap="flat" cmpd="sng">
                <a:noFill/>
                <a:prstDash val="solid"/>
                <a:round/>
                <a:headEnd type="none" w="med" len="med"/>
                <a:tailEnd type="none" w="med" len="med"/>
              </a:ln>
            </p:spPr>
            <p:txBody>
              <a:bodyPr lIns="95761" tIns="0" rIns="95761" bIns="0" anchor="ctr">
                <a:spAutoFit/>
              </a:bodyPr>
              <a:lstStyle/>
              <a:p>
                <a:endParaRPr lang="ko-KR" altLang="en-US"/>
              </a:p>
            </p:txBody>
          </p:sp>
          <p:sp>
            <p:nvSpPr>
              <p:cNvPr id="93" name="Freeform 110"/>
              <p:cNvSpPr>
                <a:spLocks/>
              </p:cNvSpPr>
              <p:nvPr/>
            </p:nvSpPr>
            <p:spPr bwMode="auto">
              <a:xfrm>
                <a:off x="2871" y="2434"/>
                <a:ext cx="446" cy="231"/>
              </a:xfrm>
              <a:custGeom>
                <a:avLst/>
                <a:gdLst>
                  <a:gd name="T0" fmla="*/ 3 w 446"/>
                  <a:gd name="T1" fmla="*/ 301 h 492"/>
                  <a:gd name="T2" fmla="*/ 0 w 446"/>
                  <a:gd name="T3" fmla="*/ 0 h 492"/>
                  <a:gd name="T4" fmla="*/ 446 w 446"/>
                  <a:gd name="T5" fmla="*/ 0 h 492"/>
                  <a:gd name="T6" fmla="*/ 446 w 446"/>
                  <a:gd name="T7" fmla="*/ 297 h 492"/>
                  <a:gd name="T8" fmla="*/ 252 w 446"/>
                  <a:gd name="T9" fmla="*/ 439 h 492"/>
                  <a:gd name="T10" fmla="*/ 252 w 446"/>
                  <a:gd name="T11" fmla="*/ 492 h 492"/>
                  <a:gd name="T12" fmla="*/ 189 w 446"/>
                  <a:gd name="T13" fmla="*/ 492 h 492"/>
                  <a:gd name="T14" fmla="*/ 189 w 446"/>
                  <a:gd name="T15" fmla="*/ 439 h 492"/>
                  <a:gd name="T16" fmla="*/ 3 w 446"/>
                  <a:gd name="T17" fmla="*/ 301 h 4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6"/>
                  <a:gd name="T28" fmla="*/ 0 h 492"/>
                  <a:gd name="T29" fmla="*/ 446 w 446"/>
                  <a:gd name="T30" fmla="*/ 492 h 4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6" h="492">
                    <a:moveTo>
                      <a:pt x="3" y="301"/>
                    </a:moveTo>
                    <a:lnTo>
                      <a:pt x="0" y="0"/>
                    </a:lnTo>
                    <a:lnTo>
                      <a:pt x="446" y="0"/>
                    </a:lnTo>
                    <a:lnTo>
                      <a:pt x="446" y="297"/>
                    </a:lnTo>
                    <a:lnTo>
                      <a:pt x="252" y="439"/>
                    </a:lnTo>
                    <a:lnTo>
                      <a:pt x="252" y="492"/>
                    </a:lnTo>
                    <a:lnTo>
                      <a:pt x="189" y="492"/>
                    </a:lnTo>
                    <a:lnTo>
                      <a:pt x="189" y="439"/>
                    </a:lnTo>
                    <a:lnTo>
                      <a:pt x="3" y="301"/>
                    </a:lnTo>
                    <a:close/>
                  </a:path>
                </a:pathLst>
              </a:custGeom>
              <a:gradFill rotWithShape="1">
                <a:gsLst>
                  <a:gs pos="0">
                    <a:srgbClr val="6699FF"/>
                  </a:gs>
                  <a:gs pos="100000">
                    <a:srgbClr val="CC9900"/>
                  </a:gs>
                </a:gsLst>
                <a:lin ang="5400000" scaled="1"/>
              </a:gradFill>
              <a:ln w="9525" cap="flat" cmpd="sng">
                <a:noFill/>
                <a:prstDash val="solid"/>
                <a:round/>
                <a:headEnd type="none" w="med" len="med"/>
                <a:tailEnd type="none" w="med" len="med"/>
              </a:ln>
            </p:spPr>
            <p:txBody>
              <a:bodyPr lIns="95761" tIns="0" rIns="95761" bIns="0" anchor="ctr">
                <a:spAutoFit/>
              </a:bodyPr>
              <a:lstStyle/>
              <a:p>
                <a:endParaRPr lang="ko-KR" altLang="en-US"/>
              </a:p>
            </p:txBody>
          </p:sp>
        </p:grpSp>
        <p:cxnSp>
          <p:nvCxnSpPr>
            <p:cNvPr id="25" name="직선 화살표 연결선 49"/>
            <p:cNvCxnSpPr/>
            <p:nvPr/>
          </p:nvCxnSpPr>
          <p:spPr bwMode="auto">
            <a:xfrm flipH="1">
              <a:off x="4350244" y="4532472"/>
              <a:ext cx="1842" cy="517871"/>
            </a:xfrm>
            <a:prstGeom prst="straightConnector1">
              <a:avLst/>
            </a:prstGeom>
            <a:solidFill>
              <a:schemeClr val="bg1"/>
            </a:solidFill>
            <a:ln w="28575" cap="flat" cmpd="sng" algn="ctr">
              <a:solidFill>
                <a:srgbClr val="FFC000"/>
              </a:solidFill>
              <a:prstDash val="solid"/>
              <a:round/>
              <a:headEnd type="none" w="med" len="med"/>
              <a:tailEnd type="triangle"/>
            </a:ln>
            <a:effectLst/>
          </p:spPr>
        </p:cxnSp>
        <p:cxnSp>
          <p:nvCxnSpPr>
            <p:cNvPr id="26" name="Shape 157"/>
            <p:cNvCxnSpPr>
              <a:endCxn id="27" idx="3"/>
            </p:cNvCxnSpPr>
            <p:nvPr/>
          </p:nvCxnSpPr>
          <p:spPr bwMode="auto">
            <a:xfrm rot="10800000">
              <a:off x="2637064" y="4087703"/>
              <a:ext cx="1439459" cy="1160377"/>
            </a:xfrm>
            <a:prstGeom prst="bentConnector3">
              <a:avLst>
                <a:gd name="adj1" fmla="val 79578"/>
              </a:avLst>
            </a:prstGeom>
            <a:solidFill>
              <a:schemeClr val="bg1"/>
            </a:solidFill>
            <a:ln w="12700" cap="flat" cmpd="sng" algn="ctr">
              <a:solidFill>
                <a:srgbClr val="00B0F0"/>
              </a:solidFill>
              <a:prstDash val="solid"/>
              <a:round/>
              <a:headEnd type="none" w="med" len="med"/>
              <a:tailEnd type="triangle"/>
            </a:ln>
            <a:effectLst/>
          </p:spPr>
        </p:cxnSp>
        <p:sp>
          <p:nvSpPr>
            <p:cNvPr id="27" name="직사각형 139"/>
            <p:cNvSpPr/>
            <p:nvPr/>
          </p:nvSpPr>
          <p:spPr bwMode="auto">
            <a:xfrm>
              <a:off x="2126853" y="3818428"/>
              <a:ext cx="510211" cy="538547"/>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6200000" scaled="1"/>
              <a:tileRect/>
            </a:gradFill>
            <a:ln w="9525" cap="flat" cmpd="sng" algn="ctr">
              <a:solidFill>
                <a:srgbClr val="000000"/>
              </a:solidFill>
              <a:prstDash val="solid"/>
              <a:round/>
              <a:headEnd type="none" w="med" len="med"/>
              <a:tailEnd type="none" w="med" len="med"/>
            </a:ln>
            <a:effectLst/>
          </p:spPr>
          <p:txBody>
            <a:bodyPr vert="horz" wrap="square" lIns="91440" tIns="46800" rIns="9144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200" b="0" i="0" u="none" strike="noStrike" kern="0" cap="none" spc="0" normalizeH="0" baseline="-25000" noProof="0">
                <a:ln>
                  <a:noFill/>
                </a:ln>
                <a:solidFill>
                  <a:srgbClr val="000000"/>
                </a:solidFill>
                <a:effectLst/>
                <a:uLnTx/>
                <a:uFillTx/>
                <a:latin typeface="Arial" charset="0"/>
                <a:ea typeface="윤고딕130" pitchFamily="18" charset="-127"/>
              </a:endParaRPr>
            </a:p>
          </p:txBody>
        </p:sp>
        <p:sp>
          <p:nvSpPr>
            <p:cNvPr id="28" name="직사각형 10"/>
            <p:cNvSpPr/>
            <p:nvPr/>
          </p:nvSpPr>
          <p:spPr bwMode="auto">
            <a:xfrm>
              <a:off x="2190814" y="3818428"/>
              <a:ext cx="391315" cy="485230"/>
            </a:xfrm>
            <a:prstGeom prst="rect">
              <a:avLst/>
            </a:prstGeom>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0"/>
              <a:tileRect/>
            </a:gradFill>
            <a:ln w="9525" cap="flat" cmpd="sng" algn="ctr">
              <a:solidFill>
                <a:srgbClr val="000000"/>
              </a:solidFill>
              <a:prstDash val="solid"/>
              <a:round/>
              <a:headEnd type="none" w="med" len="med"/>
              <a:tailEnd type="none" w="med" len="med"/>
            </a:ln>
            <a:effectLst/>
          </p:spPr>
          <p:txBody>
            <a:bodyPr vert="horz" wrap="square" lIns="91440" tIns="46800" rIns="91440" bIns="46800" numCol="1" rtlCol="0" anchor="ctr" anchorCtr="0" compatLnSpc="1">
              <a:prstTxWarp prst="textNoShape">
                <a:avLst/>
              </a:prstTxWarp>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200" b="1" i="0" u="none" strike="noStrike" kern="0" cap="none" spc="0" normalizeH="0" baseline="-25000" noProof="0" dirty="0">
                <a:ln>
                  <a:noFill/>
                </a:ln>
                <a:solidFill>
                  <a:srgbClr val="000000"/>
                </a:solidFill>
                <a:effectLst/>
                <a:uLnTx/>
                <a:uFillTx/>
                <a:latin typeface="Arial"/>
                <a:ea typeface="윤고딕130" pitchFamily="18" charset="-127"/>
              </a:endParaRPr>
            </a:p>
          </p:txBody>
        </p:sp>
        <p:sp>
          <p:nvSpPr>
            <p:cNvPr id="29" name="오각형 108"/>
            <p:cNvSpPr/>
            <p:nvPr/>
          </p:nvSpPr>
          <p:spPr bwMode="auto">
            <a:xfrm>
              <a:off x="751357" y="3507655"/>
              <a:ext cx="1402165" cy="372017"/>
            </a:xfrm>
            <a:prstGeom prst="homePlate">
              <a:avLst/>
            </a:prstGeom>
            <a:solidFill>
              <a:srgbClr val="0088CE"/>
            </a:solidFill>
            <a:ln w="15875" cap="flat" cmpd="sng" algn="ctr">
              <a:noFill/>
              <a:prstDash val="solid"/>
              <a:round/>
              <a:headEnd type="none" w="med" len="med"/>
              <a:tailEnd type="none" w="med" len="med"/>
            </a:ln>
            <a:effectLst/>
          </p:spPr>
          <p:txBody>
            <a:bodyPr vert="horz" wrap="square" lIns="91440" tIns="46800" rIns="91440" bIns="46800" numCol="1" rtlCol="0" anchor="ctr" anchorCtr="0" compatLnSpc="1">
              <a:prstTxWarp prst="textNoShape">
                <a:avLst/>
              </a:prstTxWarp>
              <a:noAutofit/>
            </a:bodyPr>
            <a:lstStyle/>
            <a:p>
              <a:r>
                <a:rPr lang="en-US" altLang="ko-KR" sz="1000" b="1" baseline="0" dirty="0">
                  <a:solidFill>
                    <a:schemeClr val="bg1"/>
                  </a:solidFill>
                  <a:latin typeface="+mj-lt"/>
                  <a:cs typeface="Arial" panose="020B0604020202020204" pitchFamily="34" charset="0"/>
                </a:rPr>
                <a:t>FEED </a:t>
              </a:r>
              <a:endParaRPr lang="en-US" altLang="ko-KR" sz="1000" b="1" dirty="0">
                <a:solidFill>
                  <a:schemeClr val="bg1"/>
                </a:solidFill>
                <a:latin typeface="+mj-lt"/>
                <a:cs typeface="Arial" panose="020B0604020202020204" pitchFamily="34" charset="0"/>
              </a:endParaRPr>
            </a:p>
            <a:p>
              <a:r>
                <a:rPr lang="en-US" altLang="ko-KR" sz="1050" b="1" dirty="0">
                  <a:solidFill>
                    <a:schemeClr val="bg1"/>
                  </a:solidFill>
                  <a:latin typeface="+mj-lt"/>
                  <a:ea typeface="윤고딕130" pitchFamily="18" charset="-127"/>
                  <a:cs typeface="Arial" panose="020B0604020202020204" pitchFamily="34" charset="0"/>
                </a:rPr>
                <a:t>NF Concentrate</a:t>
              </a:r>
              <a:endParaRPr lang="ko-KR" altLang="en-US" sz="1050" b="1" dirty="0">
                <a:solidFill>
                  <a:schemeClr val="bg1"/>
                </a:solidFill>
                <a:latin typeface="+mj-lt"/>
                <a:ea typeface="윤고딕130" pitchFamily="18" charset="-127"/>
                <a:cs typeface="Arial" panose="020B0604020202020204" pitchFamily="34" charset="0"/>
              </a:endParaRPr>
            </a:p>
          </p:txBody>
        </p:sp>
        <p:cxnSp>
          <p:nvCxnSpPr>
            <p:cNvPr id="30" name="Shape 157"/>
            <p:cNvCxnSpPr>
              <a:stCxn id="29" idx="3"/>
              <a:endCxn id="28" idx="0"/>
            </p:cNvCxnSpPr>
            <p:nvPr/>
          </p:nvCxnSpPr>
          <p:spPr bwMode="auto">
            <a:xfrm>
              <a:off x="2153522" y="3693664"/>
              <a:ext cx="232950" cy="124764"/>
            </a:xfrm>
            <a:prstGeom prst="bentConnector2">
              <a:avLst/>
            </a:prstGeom>
            <a:solidFill>
              <a:schemeClr val="bg1"/>
            </a:solidFill>
            <a:ln w="28575" cap="flat" cmpd="sng" algn="ctr">
              <a:solidFill>
                <a:srgbClr val="FFC000"/>
              </a:solidFill>
              <a:prstDash val="solid"/>
              <a:round/>
              <a:headEnd type="none" w="med" len="med"/>
              <a:tailEnd type="triangle"/>
            </a:ln>
            <a:effectLst/>
          </p:spPr>
        </p:cxnSp>
        <p:grpSp>
          <p:nvGrpSpPr>
            <p:cNvPr id="31" name="Group 1425"/>
            <p:cNvGrpSpPr>
              <a:grpSpLocks/>
            </p:cNvGrpSpPr>
            <p:nvPr/>
          </p:nvGrpSpPr>
          <p:grpSpPr bwMode="auto">
            <a:xfrm rot="10800000" flipH="1" flipV="1">
              <a:off x="6696324" y="3608321"/>
              <a:ext cx="992065" cy="477838"/>
              <a:chOff x="4024" y="1672"/>
              <a:chExt cx="1224" cy="552"/>
            </a:xfrm>
          </p:grpSpPr>
          <p:sp>
            <p:nvSpPr>
              <p:cNvPr id="88" name="AutoShape 1426"/>
              <p:cNvSpPr>
                <a:spLocks noChangeArrowheads="1"/>
              </p:cNvSpPr>
              <p:nvPr/>
            </p:nvSpPr>
            <p:spPr bwMode="auto">
              <a:xfrm>
                <a:off x="4034" y="1685"/>
                <a:ext cx="1214" cy="539"/>
              </a:xfrm>
              <a:prstGeom prst="rtTriangle">
                <a:avLst/>
              </a:prstGeom>
              <a:gradFill rotWithShape="1">
                <a:gsLst>
                  <a:gs pos="0">
                    <a:srgbClr val="3366FF"/>
                  </a:gs>
                  <a:gs pos="100000">
                    <a:srgbClr val="182F76"/>
                  </a:gs>
                </a:gsLst>
                <a:lin ang="5400000" scaled="1"/>
              </a:gradFill>
              <a:ln w="9525">
                <a:solidFill>
                  <a:srgbClr val="333333"/>
                </a:solidFill>
                <a:miter lim="800000"/>
                <a:headEnd/>
                <a:tailEnd/>
              </a:ln>
            </p:spPr>
            <p:txBody>
              <a:bodyPr wrap="none" tIns="46800" bIns="46800" anchor="ctr"/>
              <a:lstStyle/>
              <a:p>
                <a:pPr marL="0" marR="0" lvl="0" indent="0" algn="ctr" defTabSz="914400" eaLnBrk="1" fontAlgn="auto" latinLnBrk="1" hangingPunct="1">
                  <a:lnSpc>
                    <a:spcPct val="100000"/>
                  </a:lnSpc>
                  <a:spcBef>
                    <a:spcPct val="20000"/>
                  </a:spcBef>
                  <a:spcAft>
                    <a:spcPts val="0"/>
                  </a:spcAft>
                  <a:buClrTx/>
                  <a:buSzTx/>
                  <a:buFontTx/>
                  <a:buNone/>
                  <a:tabLst/>
                  <a:defRPr/>
                </a:pPr>
                <a:endParaRPr kumimoji="1" lang="ko-KR" altLang="en-US" sz="1200" b="1" i="0" u="none" strike="noStrike" kern="0" cap="none" spc="0" normalizeH="0" baseline="0" noProof="0">
                  <a:ln>
                    <a:noFill/>
                  </a:ln>
                  <a:solidFill>
                    <a:srgbClr val="333333"/>
                  </a:solidFill>
                  <a:effectLst/>
                  <a:uLnTx/>
                  <a:uFillTx/>
                  <a:latin typeface="Arial" pitchFamily="34" charset="0"/>
                  <a:ea typeface="굴림" pitchFamily="50" charset="-127"/>
                  <a:cs typeface="Arial" pitchFamily="34" charset="0"/>
                </a:endParaRPr>
              </a:p>
            </p:txBody>
          </p:sp>
          <p:sp>
            <p:nvSpPr>
              <p:cNvPr id="89" name="AutoShape 1427"/>
              <p:cNvSpPr>
                <a:spLocks noChangeArrowheads="1"/>
              </p:cNvSpPr>
              <p:nvPr/>
            </p:nvSpPr>
            <p:spPr bwMode="auto">
              <a:xfrm rot="10800000">
                <a:off x="4024" y="1672"/>
                <a:ext cx="1214" cy="539"/>
              </a:xfrm>
              <a:prstGeom prst="rtTriangle">
                <a:avLst/>
              </a:prstGeom>
              <a:gradFill rotWithShape="1">
                <a:gsLst>
                  <a:gs pos="0">
                    <a:srgbClr val="007676"/>
                  </a:gs>
                  <a:gs pos="100000">
                    <a:srgbClr val="00FFFF"/>
                  </a:gs>
                </a:gsLst>
                <a:lin ang="5400000" scaled="1"/>
              </a:gradFill>
              <a:ln w="9525">
                <a:solidFill>
                  <a:srgbClr val="333333"/>
                </a:solidFill>
                <a:miter lim="800000"/>
                <a:headEnd/>
                <a:tailEnd/>
              </a:ln>
            </p:spPr>
            <p:txBody>
              <a:bodyPr wrap="none" tIns="46800" bIns="46800" anchor="ctr"/>
              <a:lstStyle/>
              <a:p>
                <a:pPr marL="0" marR="0" lvl="0" indent="0" algn="ctr" defTabSz="914400" eaLnBrk="1" fontAlgn="auto" latinLnBrk="1" hangingPunct="1">
                  <a:lnSpc>
                    <a:spcPct val="100000"/>
                  </a:lnSpc>
                  <a:spcBef>
                    <a:spcPct val="20000"/>
                  </a:spcBef>
                  <a:spcAft>
                    <a:spcPts val="0"/>
                  </a:spcAft>
                  <a:buClrTx/>
                  <a:buSzTx/>
                  <a:buFontTx/>
                  <a:buNone/>
                  <a:tabLst/>
                  <a:defRPr/>
                </a:pPr>
                <a:endParaRPr kumimoji="1" lang="ko-KR" altLang="en-US" sz="1200" b="1" i="0" u="none" strike="noStrike" kern="0" cap="none" spc="0" normalizeH="0" baseline="0" noProof="0">
                  <a:ln>
                    <a:noFill/>
                  </a:ln>
                  <a:solidFill>
                    <a:srgbClr val="333333"/>
                  </a:solidFill>
                  <a:effectLst/>
                  <a:uLnTx/>
                  <a:uFillTx/>
                  <a:latin typeface="Arial" pitchFamily="34" charset="0"/>
                  <a:ea typeface="굴림" pitchFamily="50" charset="-127"/>
                  <a:cs typeface="Arial" pitchFamily="34" charset="0"/>
                </a:endParaRPr>
              </a:p>
            </p:txBody>
          </p:sp>
        </p:grpSp>
        <p:cxnSp>
          <p:nvCxnSpPr>
            <p:cNvPr id="32" name="Shape 157"/>
            <p:cNvCxnSpPr>
              <a:stCxn id="20" idx="3"/>
              <a:endCxn id="88" idx="1"/>
            </p:cNvCxnSpPr>
            <p:nvPr/>
          </p:nvCxnSpPr>
          <p:spPr bwMode="auto">
            <a:xfrm>
              <a:off x="5753037" y="3852681"/>
              <a:ext cx="951392" cy="186"/>
            </a:xfrm>
            <a:prstGeom prst="bentConnector3">
              <a:avLst>
                <a:gd name="adj1" fmla="val 50000"/>
              </a:avLst>
            </a:prstGeom>
            <a:solidFill>
              <a:schemeClr val="bg1"/>
            </a:solidFill>
            <a:ln w="28575" cap="flat" cmpd="sng" algn="ctr">
              <a:solidFill>
                <a:srgbClr val="00B0F0"/>
              </a:solidFill>
              <a:prstDash val="solid"/>
              <a:round/>
              <a:headEnd type="none" w="med" len="med"/>
              <a:tailEnd type="triangle"/>
            </a:ln>
            <a:effectLst/>
          </p:spPr>
        </p:cxnSp>
        <p:grpSp>
          <p:nvGrpSpPr>
            <p:cNvPr id="33" name="그룹 530"/>
            <p:cNvGrpSpPr/>
            <p:nvPr/>
          </p:nvGrpSpPr>
          <p:grpSpPr>
            <a:xfrm flipH="1">
              <a:off x="6227868" y="3710344"/>
              <a:ext cx="272037" cy="491855"/>
              <a:chOff x="594536" y="3557699"/>
              <a:chExt cx="326016" cy="592315"/>
            </a:xfrm>
          </p:grpSpPr>
          <p:sp>
            <p:nvSpPr>
              <p:cNvPr id="84" name="Rectangle 85"/>
              <p:cNvSpPr>
                <a:spLocks noChangeArrowheads="1"/>
              </p:cNvSpPr>
              <p:nvPr/>
            </p:nvSpPr>
            <p:spPr bwMode="auto">
              <a:xfrm>
                <a:off x="632520" y="3557699"/>
                <a:ext cx="163133" cy="296511"/>
              </a:xfrm>
              <a:prstGeom prst="rect">
                <a:avLst/>
              </a:prstGeom>
              <a:gradFill rotWithShape="1">
                <a:gsLst>
                  <a:gs pos="0">
                    <a:srgbClr val="969696">
                      <a:alpha val="35001"/>
                    </a:srgbClr>
                  </a:gs>
                  <a:gs pos="100000">
                    <a:srgbClr val="969696">
                      <a:gamma/>
                      <a:tint val="54118"/>
                      <a:invGamma/>
                    </a:srgbClr>
                  </a:gs>
                </a:gsLst>
                <a:lin ang="5400000" scaled="1"/>
              </a:gradFill>
              <a:ln w="9525" algn="ctr">
                <a:solidFill>
                  <a:schemeClr val="tx1"/>
                </a:solidFill>
                <a:miter lim="800000"/>
                <a:headEnd/>
                <a:tailEnd/>
              </a:ln>
              <a:effectLst/>
            </p:spPr>
            <p:txBody>
              <a:bodyPr lIns="95761" tIns="0" rIns="95761" bIns="0" anchor="ctr">
                <a:spAutoFit/>
              </a:bodyPr>
              <a:lstStyle/>
              <a:p>
                <a:pPr>
                  <a:defRPr/>
                </a:pPr>
                <a:endParaRPr lang="ko-KR" altLang="en-US"/>
              </a:p>
            </p:txBody>
          </p:sp>
          <p:sp>
            <p:nvSpPr>
              <p:cNvPr id="85" name="AutoShape 86"/>
              <p:cNvSpPr>
                <a:spLocks noChangeArrowheads="1"/>
              </p:cNvSpPr>
              <p:nvPr/>
            </p:nvSpPr>
            <p:spPr bwMode="auto">
              <a:xfrm>
                <a:off x="686048" y="3561005"/>
                <a:ext cx="219210" cy="589009"/>
              </a:xfrm>
              <a:prstGeom prst="triangle">
                <a:avLst>
                  <a:gd name="adj" fmla="val 50000"/>
                </a:avLst>
              </a:prstGeom>
              <a:gradFill flip="none" rotWithShape="1">
                <a:gsLst>
                  <a:gs pos="0">
                    <a:srgbClr val="969696">
                      <a:alpha val="35001"/>
                    </a:srgbClr>
                  </a:gs>
                  <a:gs pos="100000">
                    <a:srgbClr val="969696">
                      <a:gamma/>
                      <a:tint val="54118"/>
                      <a:invGamma/>
                    </a:srgbClr>
                  </a:gs>
                </a:gsLst>
                <a:lin ang="5400000" scaled="1"/>
                <a:tileRect/>
              </a:gradFill>
              <a:ln w="9525" algn="ctr">
                <a:solidFill>
                  <a:schemeClr val="tx1"/>
                </a:solidFill>
                <a:miter lim="800000"/>
                <a:headEnd/>
                <a:tailEnd/>
              </a:ln>
              <a:effectLst/>
            </p:spPr>
            <p:txBody>
              <a:bodyPr lIns="95761" tIns="0" rIns="95761" bIns="0" anchor="ctr">
                <a:spAutoFit/>
              </a:bodyPr>
              <a:lstStyle/>
              <a:p>
                <a:pPr>
                  <a:defRPr/>
                </a:pPr>
                <a:endParaRPr lang="ko-KR" altLang="en-US"/>
              </a:p>
            </p:txBody>
          </p:sp>
          <p:sp>
            <p:nvSpPr>
              <p:cNvPr id="86" name="Oval 87"/>
              <p:cNvSpPr>
                <a:spLocks noChangeArrowheads="1"/>
              </p:cNvSpPr>
              <p:nvPr/>
            </p:nvSpPr>
            <p:spPr bwMode="auto">
              <a:xfrm>
                <a:off x="594536" y="3569486"/>
                <a:ext cx="326016" cy="416951"/>
              </a:xfrm>
              <a:prstGeom prst="ellipse">
                <a:avLst/>
              </a:prstGeom>
              <a:gradFill flip="none" rotWithShape="1">
                <a:gsLst>
                  <a:gs pos="0">
                    <a:srgbClr val="969696"/>
                  </a:gs>
                  <a:gs pos="100000">
                    <a:srgbClr val="969696">
                      <a:gamma/>
                      <a:tint val="54118"/>
                      <a:invGamma/>
                    </a:srgbClr>
                  </a:gs>
                </a:gsLst>
                <a:lin ang="5400000" scaled="1"/>
                <a:tileRect/>
              </a:gradFill>
              <a:ln w="9525" algn="ctr">
                <a:solidFill>
                  <a:schemeClr val="tx1"/>
                </a:solidFill>
                <a:round/>
                <a:headEnd/>
                <a:tailEnd/>
              </a:ln>
              <a:effectLst/>
            </p:spPr>
            <p:txBody>
              <a:bodyPr wrap="none" lIns="95761" tIns="0" rIns="95761" bIns="0" anchor="ctr">
                <a:spAutoFit/>
              </a:bodyPr>
              <a:lstStyle/>
              <a:p>
                <a:pPr>
                  <a:defRPr/>
                </a:pPr>
                <a:endParaRPr lang="ko-KR" altLang="en-US"/>
              </a:p>
            </p:txBody>
          </p:sp>
          <p:sp>
            <p:nvSpPr>
              <p:cNvPr id="87" name="Oval 88"/>
              <p:cNvSpPr>
                <a:spLocks noChangeArrowheads="1"/>
              </p:cNvSpPr>
              <p:nvPr/>
            </p:nvSpPr>
            <p:spPr bwMode="auto">
              <a:xfrm>
                <a:off x="726831" y="3569487"/>
                <a:ext cx="145290" cy="416951"/>
              </a:xfrm>
              <a:prstGeom prst="ellipse">
                <a:avLst/>
              </a:prstGeom>
              <a:gradFill flip="none" rotWithShape="1">
                <a:gsLst>
                  <a:gs pos="0">
                    <a:srgbClr val="969696"/>
                  </a:gs>
                  <a:gs pos="100000">
                    <a:srgbClr val="969696">
                      <a:gamma/>
                      <a:tint val="54118"/>
                      <a:invGamma/>
                    </a:srgbClr>
                  </a:gs>
                </a:gsLst>
                <a:lin ang="5400000" scaled="1"/>
                <a:tileRect/>
              </a:gradFill>
              <a:ln w="9525" algn="ctr">
                <a:solidFill>
                  <a:schemeClr val="tx1"/>
                </a:solidFill>
                <a:round/>
                <a:headEnd/>
                <a:tailEnd/>
              </a:ln>
              <a:effectLst/>
            </p:spPr>
            <p:txBody>
              <a:bodyPr lIns="95761" tIns="0" rIns="95761" bIns="0" anchor="ctr">
                <a:spAutoFit/>
              </a:bodyPr>
              <a:lstStyle/>
              <a:p>
                <a:pPr>
                  <a:defRPr/>
                </a:pPr>
                <a:endParaRPr lang="ko-KR" altLang="en-US"/>
              </a:p>
            </p:txBody>
          </p:sp>
        </p:grpSp>
        <p:sp>
          <p:nvSpPr>
            <p:cNvPr id="34" name="직사각형 200"/>
            <p:cNvSpPr/>
            <p:nvPr/>
          </p:nvSpPr>
          <p:spPr bwMode="auto">
            <a:xfrm>
              <a:off x="5864836" y="5068101"/>
              <a:ext cx="510211" cy="538547"/>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6200000" scaled="1"/>
              <a:tileRect/>
            </a:gradFill>
            <a:ln w="9525" cap="flat" cmpd="sng" algn="ctr">
              <a:solidFill>
                <a:srgbClr val="000000"/>
              </a:solidFill>
              <a:prstDash val="solid"/>
              <a:round/>
              <a:headEnd type="none" w="med" len="med"/>
              <a:tailEnd type="none" w="med" len="med"/>
            </a:ln>
            <a:effectLst/>
          </p:spPr>
          <p:txBody>
            <a:bodyPr vert="horz" wrap="square" lIns="91440" tIns="46800" rIns="9144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200" b="0" i="0" u="none" strike="noStrike" kern="0" cap="none" spc="0" normalizeH="0" baseline="-25000" noProof="0">
                <a:ln>
                  <a:noFill/>
                </a:ln>
                <a:solidFill>
                  <a:srgbClr val="000000"/>
                </a:solidFill>
                <a:effectLst/>
                <a:uLnTx/>
                <a:uFillTx/>
                <a:latin typeface="Arial" charset="0"/>
                <a:ea typeface="윤고딕130" pitchFamily="18" charset="-127"/>
              </a:endParaRPr>
            </a:p>
          </p:txBody>
        </p:sp>
        <p:sp>
          <p:nvSpPr>
            <p:cNvPr id="35" name="Rectangle 266"/>
            <p:cNvSpPr>
              <a:spLocks noChangeArrowheads="1"/>
            </p:cNvSpPr>
            <p:nvPr/>
          </p:nvSpPr>
          <p:spPr bwMode="auto">
            <a:xfrm>
              <a:off x="5625882" y="5669860"/>
              <a:ext cx="996151" cy="284904"/>
            </a:xfrm>
            <a:prstGeom prst="rect">
              <a:avLst/>
            </a:prstGeom>
            <a:noFill/>
            <a:ln w="9525">
              <a:noFill/>
              <a:miter lim="800000"/>
              <a:headEnd/>
              <a:tailEnd/>
            </a:ln>
          </p:spPr>
          <p:txBody>
            <a:bodyPr tIns="36000" anchor="ctr"/>
            <a:lstStyle/>
            <a:p>
              <a:pPr algn="ctr">
                <a:buFontTx/>
                <a:buNone/>
              </a:pPr>
              <a:r>
                <a:rPr lang="en-US" altLang="ko-KR" sz="1000" b="1" baseline="0" dirty="0">
                  <a:solidFill>
                    <a:schemeClr val="tx1"/>
                  </a:solidFill>
                  <a:latin typeface="+mj-lt"/>
                </a:rPr>
                <a:t>UF Treated Water tank</a:t>
              </a:r>
            </a:p>
          </p:txBody>
        </p:sp>
        <p:sp>
          <p:nvSpPr>
            <p:cNvPr id="36" name="직사각형 202"/>
            <p:cNvSpPr/>
            <p:nvPr/>
          </p:nvSpPr>
          <p:spPr bwMode="auto">
            <a:xfrm>
              <a:off x="5928300" y="5068212"/>
              <a:ext cx="391315" cy="485230"/>
            </a:xfrm>
            <a:prstGeom prst="rect">
              <a:avLst/>
            </a:prstGeom>
            <a:gradFill flip="none" rotWithShape="1">
              <a:gsLst>
                <a:gs pos="0">
                  <a:srgbClr val="5E9EFF"/>
                </a:gs>
                <a:gs pos="39999">
                  <a:srgbClr val="85C2FF"/>
                </a:gs>
                <a:gs pos="70000">
                  <a:srgbClr val="C4D6EB"/>
                </a:gs>
                <a:gs pos="100000">
                  <a:srgbClr val="FFEBFA"/>
                </a:gs>
              </a:gsLst>
              <a:lin ang="16200000" scaled="0"/>
              <a:tileRect/>
            </a:gradFill>
            <a:ln w="9525" cap="flat" cmpd="sng" algn="ctr">
              <a:solidFill>
                <a:srgbClr val="000000"/>
              </a:solidFill>
              <a:prstDash val="solid"/>
              <a:round/>
              <a:headEnd type="none" w="med" len="med"/>
              <a:tailEnd type="none" w="med" len="med"/>
            </a:ln>
            <a:effectLst/>
          </p:spPr>
          <p:txBody>
            <a:bodyPr vert="horz" wrap="square" lIns="91440" tIns="46800" rIns="91440" bIns="46800" numCol="1" rtlCol="0" anchor="ctr" anchorCtr="0" compatLnSpc="1">
              <a:prstTxWarp prst="textNoShape">
                <a:avLst/>
              </a:prstTxWarp>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200" b="1" i="0" u="none" strike="noStrike" kern="0" cap="none" spc="0" normalizeH="0" baseline="-25000" noProof="0" dirty="0">
                <a:ln>
                  <a:noFill/>
                </a:ln>
                <a:solidFill>
                  <a:srgbClr val="000000"/>
                </a:solidFill>
                <a:effectLst/>
                <a:uLnTx/>
                <a:uFillTx/>
                <a:latin typeface="Arial"/>
                <a:ea typeface="윤고딕130" pitchFamily="18" charset="-127"/>
              </a:endParaRPr>
            </a:p>
          </p:txBody>
        </p:sp>
        <p:cxnSp>
          <p:nvCxnSpPr>
            <p:cNvPr id="37" name="Shape 157"/>
            <p:cNvCxnSpPr>
              <a:stCxn id="89" idx="1"/>
              <a:endCxn id="34" idx="0"/>
            </p:cNvCxnSpPr>
            <p:nvPr/>
          </p:nvCxnSpPr>
          <p:spPr bwMode="auto">
            <a:xfrm flipH="1">
              <a:off x="6119942" y="3841614"/>
              <a:ext cx="1560341" cy="1226487"/>
            </a:xfrm>
            <a:prstGeom prst="bentConnector4">
              <a:avLst>
                <a:gd name="adj1" fmla="val -13524"/>
                <a:gd name="adj2" fmla="val 59511"/>
              </a:avLst>
            </a:prstGeom>
            <a:solidFill>
              <a:schemeClr val="bg1"/>
            </a:solidFill>
            <a:ln w="28575" cap="flat" cmpd="sng" algn="ctr">
              <a:solidFill>
                <a:srgbClr val="00B0F0"/>
              </a:solidFill>
              <a:prstDash val="solid"/>
              <a:round/>
              <a:headEnd type="none" w="med" len="med"/>
              <a:tailEnd type="triangle"/>
            </a:ln>
            <a:effectLst/>
          </p:spPr>
        </p:cxnSp>
        <p:cxnSp>
          <p:nvCxnSpPr>
            <p:cNvPr id="38" name="Shape 157"/>
            <p:cNvCxnSpPr/>
            <p:nvPr/>
          </p:nvCxnSpPr>
          <p:spPr bwMode="auto">
            <a:xfrm flipV="1">
              <a:off x="6378920" y="5362317"/>
              <a:ext cx="630854" cy="4123"/>
            </a:xfrm>
            <a:prstGeom prst="bentConnector3">
              <a:avLst>
                <a:gd name="adj1" fmla="val -1567"/>
              </a:avLst>
            </a:prstGeom>
            <a:solidFill>
              <a:schemeClr val="bg1"/>
            </a:solidFill>
            <a:ln w="28575" cap="flat" cmpd="sng" algn="ctr">
              <a:solidFill>
                <a:srgbClr val="00B0F0"/>
              </a:solidFill>
              <a:prstDash val="solid"/>
              <a:round/>
              <a:headEnd type="none" w="med" len="med"/>
              <a:tailEnd type="triangle"/>
            </a:ln>
            <a:effectLst/>
          </p:spPr>
        </p:cxnSp>
        <p:sp>
          <p:nvSpPr>
            <p:cNvPr id="39" name="오각형 218"/>
            <p:cNvSpPr/>
            <p:nvPr/>
          </p:nvSpPr>
          <p:spPr bwMode="auto">
            <a:xfrm>
              <a:off x="7043117" y="5214833"/>
              <a:ext cx="1077281" cy="338286"/>
            </a:xfrm>
            <a:prstGeom prst="homePlate">
              <a:avLst>
                <a:gd name="adj" fmla="val 30676"/>
              </a:avLst>
            </a:prstGeom>
            <a:solidFill>
              <a:srgbClr val="003399"/>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6800" rIns="9144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altLang="ko-KR" sz="1000" b="1" baseline="0" dirty="0">
                  <a:solidFill>
                    <a:schemeClr val="bg1"/>
                  </a:solidFill>
                  <a:latin typeface="+mj-lt"/>
                  <a:ea typeface="윤고딕150" pitchFamily="18" charset="-127"/>
                </a:rPr>
                <a:t>Distribution</a:t>
              </a:r>
              <a:r>
                <a:rPr lang="en-US" altLang="ko-KR" sz="1000" b="1" dirty="0">
                  <a:solidFill>
                    <a:schemeClr val="bg1"/>
                  </a:solidFill>
                  <a:latin typeface="+mj-lt"/>
                  <a:ea typeface="윤고딕150" pitchFamily="18" charset="-127"/>
                </a:rPr>
                <a:t> </a:t>
              </a:r>
            </a:p>
            <a:p>
              <a:pPr marL="0" marR="0" indent="0" algn="l" defTabSz="914400" rtl="0" eaLnBrk="1" fontAlgn="base" latinLnBrk="0" hangingPunct="1">
                <a:lnSpc>
                  <a:spcPct val="100000"/>
                </a:lnSpc>
                <a:spcBef>
                  <a:spcPct val="0"/>
                </a:spcBef>
                <a:spcAft>
                  <a:spcPct val="0"/>
                </a:spcAft>
                <a:buClrTx/>
                <a:buSzTx/>
                <a:buFontTx/>
                <a:buNone/>
                <a:tabLst/>
              </a:pPr>
              <a:r>
                <a:rPr lang="en-US" altLang="ko-KR" sz="1000" b="1" baseline="0" dirty="0">
                  <a:solidFill>
                    <a:schemeClr val="bg1"/>
                  </a:solidFill>
                  <a:latin typeface="+mj-lt"/>
                  <a:ea typeface="윤고딕150" pitchFamily="18" charset="-127"/>
                </a:rPr>
                <a:t>System</a:t>
              </a:r>
              <a:endParaRPr lang="ko-KR" altLang="en-US" sz="1000" b="1" baseline="0" dirty="0">
                <a:solidFill>
                  <a:schemeClr val="bg1"/>
                </a:solidFill>
                <a:latin typeface="+mj-lt"/>
                <a:ea typeface="윤고딕150" pitchFamily="18" charset="-127"/>
              </a:endParaRPr>
            </a:p>
          </p:txBody>
        </p:sp>
        <p:cxnSp>
          <p:nvCxnSpPr>
            <p:cNvPr id="40" name="직선 화살표 연결선 50"/>
            <p:cNvCxnSpPr>
              <a:endCxn id="43" idx="1"/>
            </p:cNvCxnSpPr>
            <p:nvPr/>
          </p:nvCxnSpPr>
          <p:spPr bwMode="auto">
            <a:xfrm flipH="1">
              <a:off x="1656123" y="5866925"/>
              <a:ext cx="895860" cy="0"/>
            </a:xfrm>
            <a:prstGeom prst="straightConnector1">
              <a:avLst/>
            </a:prstGeom>
            <a:solidFill>
              <a:schemeClr val="bg1"/>
            </a:solidFill>
            <a:ln w="28575" cap="flat" cmpd="sng" algn="ctr">
              <a:solidFill>
                <a:srgbClr val="663300"/>
              </a:solidFill>
              <a:prstDash val="dash"/>
              <a:round/>
              <a:headEnd type="none" w="med" len="med"/>
              <a:tailEnd type="triangle"/>
            </a:ln>
            <a:effectLst/>
          </p:spPr>
        </p:cxnSp>
        <p:grpSp>
          <p:nvGrpSpPr>
            <p:cNvPr id="41" name="그룹 530"/>
            <p:cNvGrpSpPr/>
            <p:nvPr/>
          </p:nvGrpSpPr>
          <p:grpSpPr>
            <a:xfrm>
              <a:off x="3815195" y="5516861"/>
              <a:ext cx="308625" cy="491855"/>
              <a:chOff x="632520" y="3557699"/>
              <a:chExt cx="365512" cy="592315"/>
            </a:xfrm>
          </p:grpSpPr>
          <p:sp>
            <p:nvSpPr>
              <p:cNvPr id="80" name="Rectangle 85"/>
              <p:cNvSpPr>
                <a:spLocks noChangeArrowheads="1"/>
              </p:cNvSpPr>
              <p:nvPr/>
            </p:nvSpPr>
            <p:spPr bwMode="auto">
              <a:xfrm>
                <a:off x="632520" y="3557699"/>
                <a:ext cx="163133" cy="296511"/>
              </a:xfrm>
              <a:prstGeom prst="rect">
                <a:avLst/>
              </a:prstGeom>
              <a:gradFill rotWithShape="1">
                <a:gsLst>
                  <a:gs pos="0">
                    <a:srgbClr val="969696">
                      <a:alpha val="35001"/>
                    </a:srgbClr>
                  </a:gs>
                  <a:gs pos="100000">
                    <a:srgbClr val="969696">
                      <a:gamma/>
                      <a:tint val="54118"/>
                      <a:invGamma/>
                    </a:srgbClr>
                  </a:gs>
                </a:gsLst>
                <a:lin ang="5400000" scaled="1"/>
              </a:gradFill>
              <a:ln w="9525" algn="ctr">
                <a:solidFill>
                  <a:schemeClr val="tx1"/>
                </a:solidFill>
                <a:miter lim="800000"/>
                <a:headEnd/>
                <a:tailEnd/>
              </a:ln>
              <a:effectLst/>
            </p:spPr>
            <p:txBody>
              <a:bodyPr lIns="95761" tIns="0" rIns="95761" bIns="0" anchor="ctr">
                <a:spAutoFit/>
              </a:bodyPr>
              <a:lstStyle/>
              <a:p>
                <a:pPr>
                  <a:defRPr/>
                </a:pPr>
                <a:endParaRPr lang="ko-KR" altLang="en-US"/>
              </a:p>
            </p:txBody>
          </p:sp>
          <p:sp>
            <p:nvSpPr>
              <p:cNvPr id="81" name="AutoShape 86"/>
              <p:cNvSpPr>
                <a:spLocks noChangeArrowheads="1"/>
              </p:cNvSpPr>
              <p:nvPr/>
            </p:nvSpPr>
            <p:spPr bwMode="auto">
              <a:xfrm>
                <a:off x="686048" y="3561005"/>
                <a:ext cx="219210" cy="589009"/>
              </a:xfrm>
              <a:prstGeom prst="triangle">
                <a:avLst>
                  <a:gd name="adj" fmla="val 50000"/>
                </a:avLst>
              </a:prstGeom>
              <a:gradFill flip="none" rotWithShape="1">
                <a:gsLst>
                  <a:gs pos="0">
                    <a:srgbClr val="969696">
                      <a:alpha val="35001"/>
                    </a:srgbClr>
                  </a:gs>
                  <a:gs pos="100000">
                    <a:srgbClr val="969696">
                      <a:gamma/>
                      <a:tint val="54118"/>
                      <a:invGamma/>
                    </a:srgbClr>
                  </a:gs>
                </a:gsLst>
                <a:lin ang="5400000" scaled="1"/>
                <a:tileRect/>
              </a:gradFill>
              <a:ln w="9525" algn="ctr">
                <a:solidFill>
                  <a:schemeClr val="tx1"/>
                </a:solidFill>
                <a:miter lim="800000"/>
                <a:headEnd/>
                <a:tailEnd/>
              </a:ln>
              <a:effectLst/>
            </p:spPr>
            <p:txBody>
              <a:bodyPr lIns="95761" tIns="0" rIns="95761" bIns="0" anchor="ctr">
                <a:spAutoFit/>
              </a:bodyPr>
              <a:lstStyle/>
              <a:p>
                <a:pPr>
                  <a:defRPr/>
                </a:pPr>
                <a:endParaRPr lang="ko-KR" altLang="en-US"/>
              </a:p>
            </p:txBody>
          </p:sp>
          <p:sp>
            <p:nvSpPr>
              <p:cNvPr id="82" name="Oval 87"/>
              <p:cNvSpPr>
                <a:spLocks noChangeArrowheads="1"/>
              </p:cNvSpPr>
              <p:nvPr/>
            </p:nvSpPr>
            <p:spPr bwMode="auto">
              <a:xfrm>
                <a:off x="675852" y="3569486"/>
                <a:ext cx="322180" cy="416951"/>
              </a:xfrm>
              <a:prstGeom prst="ellipse">
                <a:avLst/>
              </a:prstGeom>
              <a:gradFill flip="none" rotWithShape="1">
                <a:gsLst>
                  <a:gs pos="0">
                    <a:srgbClr val="969696"/>
                  </a:gs>
                  <a:gs pos="100000">
                    <a:srgbClr val="969696">
                      <a:gamma/>
                      <a:tint val="54118"/>
                      <a:invGamma/>
                    </a:srgbClr>
                  </a:gs>
                </a:gsLst>
                <a:lin ang="5400000" scaled="1"/>
                <a:tileRect/>
              </a:gradFill>
              <a:ln w="9525" algn="ctr">
                <a:solidFill>
                  <a:schemeClr val="tx1"/>
                </a:solidFill>
                <a:round/>
                <a:headEnd/>
                <a:tailEnd/>
              </a:ln>
              <a:effectLst/>
            </p:spPr>
            <p:txBody>
              <a:bodyPr wrap="none" lIns="95761" tIns="0" rIns="95761" bIns="0" anchor="ctr">
                <a:spAutoFit/>
              </a:bodyPr>
              <a:lstStyle/>
              <a:p>
                <a:pPr>
                  <a:defRPr/>
                </a:pPr>
                <a:endParaRPr lang="ko-KR" altLang="en-US"/>
              </a:p>
            </p:txBody>
          </p:sp>
          <p:sp>
            <p:nvSpPr>
              <p:cNvPr id="83" name="Oval 88"/>
              <p:cNvSpPr>
                <a:spLocks noChangeArrowheads="1"/>
              </p:cNvSpPr>
              <p:nvPr/>
            </p:nvSpPr>
            <p:spPr bwMode="auto">
              <a:xfrm>
                <a:off x="726831" y="3569487"/>
                <a:ext cx="145291" cy="416951"/>
              </a:xfrm>
              <a:prstGeom prst="ellipse">
                <a:avLst/>
              </a:prstGeom>
              <a:gradFill flip="none" rotWithShape="1">
                <a:gsLst>
                  <a:gs pos="0">
                    <a:srgbClr val="969696"/>
                  </a:gs>
                  <a:gs pos="100000">
                    <a:srgbClr val="969696">
                      <a:gamma/>
                      <a:tint val="54118"/>
                      <a:invGamma/>
                    </a:srgbClr>
                  </a:gs>
                </a:gsLst>
                <a:lin ang="5400000" scaled="1"/>
                <a:tileRect/>
              </a:gradFill>
              <a:ln w="9525" algn="ctr">
                <a:solidFill>
                  <a:schemeClr val="tx1"/>
                </a:solidFill>
                <a:round/>
                <a:headEnd/>
                <a:tailEnd/>
              </a:ln>
              <a:effectLst/>
            </p:spPr>
            <p:txBody>
              <a:bodyPr lIns="95761" tIns="0" rIns="95761" bIns="0" anchor="ctr">
                <a:spAutoFit/>
              </a:bodyPr>
              <a:lstStyle/>
              <a:p>
                <a:pPr>
                  <a:defRPr/>
                </a:pPr>
                <a:endParaRPr lang="ko-KR" altLang="en-US"/>
              </a:p>
            </p:txBody>
          </p:sp>
        </p:grpSp>
        <p:cxnSp>
          <p:nvCxnSpPr>
            <p:cNvPr id="42" name="Shape 157"/>
            <p:cNvCxnSpPr>
              <a:endCxn id="82" idx="6"/>
            </p:cNvCxnSpPr>
            <p:nvPr/>
          </p:nvCxnSpPr>
          <p:spPr bwMode="auto">
            <a:xfrm rot="5400000">
              <a:off x="4039759" y="5425585"/>
              <a:ext cx="358243" cy="190119"/>
            </a:xfrm>
            <a:prstGeom prst="bentConnector2">
              <a:avLst/>
            </a:prstGeom>
            <a:solidFill>
              <a:schemeClr val="bg1"/>
            </a:solidFill>
            <a:ln w="28575" cap="flat" cmpd="sng" algn="ctr">
              <a:solidFill>
                <a:srgbClr val="FFC000"/>
              </a:solidFill>
              <a:prstDash val="solid"/>
              <a:round/>
              <a:headEnd type="none" w="med" len="med"/>
              <a:tailEnd type="none"/>
            </a:ln>
            <a:effectLst/>
          </p:spPr>
        </p:cxnSp>
        <p:sp>
          <p:nvSpPr>
            <p:cNvPr id="43" name="오각형 55"/>
            <p:cNvSpPr/>
            <p:nvPr/>
          </p:nvSpPr>
          <p:spPr bwMode="auto">
            <a:xfrm flipH="1">
              <a:off x="617974" y="5697783"/>
              <a:ext cx="1038149" cy="338286"/>
            </a:xfrm>
            <a:prstGeom prst="homePlate">
              <a:avLst>
                <a:gd name="adj" fmla="val 30676"/>
              </a:avLst>
            </a:prstGeom>
            <a:solidFill>
              <a:schemeClr val="accent5">
                <a:lumMod val="50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6800" rIns="9144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altLang="ko-KR" sz="1000" b="1" baseline="0" dirty="0">
                  <a:solidFill>
                    <a:schemeClr val="bg1"/>
                  </a:solidFill>
                  <a:latin typeface="+mj-lt"/>
                  <a:ea typeface="윤고딕150" pitchFamily="18" charset="-127"/>
                </a:rPr>
                <a:t>Disposal</a:t>
              </a:r>
              <a:endParaRPr lang="ko-KR" altLang="en-US" sz="1000" b="1" baseline="0" dirty="0">
                <a:solidFill>
                  <a:schemeClr val="bg1"/>
                </a:solidFill>
                <a:latin typeface="+mj-lt"/>
                <a:ea typeface="윤고딕150" pitchFamily="18" charset="-127"/>
              </a:endParaRPr>
            </a:p>
          </p:txBody>
        </p:sp>
        <p:grpSp>
          <p:nvGrpSpPr>
            <p:cNvPr id="44" name="그룹 356"/>
            <p:cNvGrpSpPr/>
            <p:nvPr/>
          </p:nvGrpSpPr>
          <p:grpSpPr>
            <a:xfrm>
              <a:off x="2965700" y="5484477"/>
              <a:ext cx="639482" cy="309654"/>
              <a:chOff x="4997768" y="4876165"/>
              <a:chExt cx="615950" cy="412750"/>
            </a:xfrm>
          </p:grpSpPr>
          <p:sp>
            <p:nvSpPr>
              <p:cNvPr id="72" name="Rectangle 69"/>
              <p:cNvSpPr>
                <a:spLocks noChangeArrowheads="1"/>
              </p:cNvSpPr>
              <p:nvPr/>
            </p:nvSpPr>
            <p:spPr bwMode="auto">
              <a:xfrm>
                <a:off x="5026981" y="4920103"/>
                <a:ext cx="568427" cy="330866"/>
              </a:xfrm>
              <a:prstGeom prst="rect">
                <a:avLst/>
              </a:prstGeom>
              <a:gradFill rotWithShape="1">
                <a:gsLst>
                  <a:gs pos="0">
                    <a:srgbClr val="C0C0C0"/>
                  </a:gs>
                  <a:gs pos="100000">
                    <a:srgbClr val="595959"/>
                  </a:gs>
                </a:gsLst>
                <a:lin ang="5400000" scaled="1"/>
              </a:gradFill>
              <a:ln w="9525">
                <a:noFill/>
                <a:miter lim="800000"/>
                <a:headEnd/>
                <a:tailEnd/>
              </a:ln>
            </p:spPr>
            <p:txBody>
              <a:bodyPr wrap="none" anchor="ctr"/>
              <a:lstStyle/>
              <a:p>
                <a:endParaRPr lang="ko-KR" altLang="en-US"/>
              </a:p>
            </p:txBody>
          </p:sp>
          <p:sp>
            <p:nvSpPr>
              <p:cNvPr id="73" name="Rectangle 70"/>
              <p:cNvSpPr>
                <a:spLocks noChangeArrowheads="1"/>
              </p:cNvSpPr>
              <p:nvPr/>
            </p:nvSpPr>
            <p:spPr bwMode="auto">
              <a:xfrm>
                <a:off x="5584505" y="4876165"/>
                <a:ext cx="29213" cy="412750"/>
              </a:xfrm>
              <a:prstGeom prst="rect">
                <a:avLst/>
              </a:prstGeom>
              <a:solidFill>
                <a:srgbClr val="000000"/>
              </a:solidFill>
              <a:ln w="9525">
                <a:noFill/>
                <a:miter lim="800000"/>
                <a:headEnd/>
                <a:tailEnd/>
              </a:ln>
            </p:spPr>
            <p:txBody>
              <a:bodyPr wrap="none" anchor="ctr"/>
              <a:lstStyle/>
              <a:p>
                <a:endParaRPr lang="ko-KR" altLang="en-US"/>
              </a:p>
            </p:txBody>
          </p:sp>
          <p:sp>
            <p:nvSpPr>
              <p:cNvPr id="74" name="Rectangle 71"/>
              <p:cNvSpPr>
                <a:spLocks noChangeArrowheads="1"/>
              </p:cNvSpPr>
              <p:nvPr/>
            </p:nvSpPr>
            <p:spPr bwMode="auto">
              <a:xfrm>
                <a:off x="4997768" y="4876165"/>
                <a:ext cx="29213" cy="412750"/>
              </a:xfrm>
              <a:prstGeom prst="rect">
                <a:avLst/>
              </a:prstGeom>
              <a:solidFill>
                <a:srgbClr val="000000"/>
              </a:solidFill>
              <a:ln w="9525">
                <a:noFill/>
                <a:miter lim="800000"/>
                <a:headEnd/>
                <a:tailEnd/>
              </a:ln>
            </p:spPr>
            <p:txBody>
              <a:bodyPr wrap="none" anchor="ctr"/>
              <a:lstStyle/>
              <a:p>
                <a:endParaRPr lang="ko-KR" altLang="en-US"/>
              </a:p>
            </p:txBody>
          </p:sp>
          <p:sp>
            <p:nvSpPr>
              <p:cNvPr id="75" name="Rectangle 71"/>
              <p:cNvSpPr>
                <a:spLocks noChangeArrowheads="1"/>
              </p:cNvSpPr>
              <p:nvPr/>
            </p:nvSpPr>
            <p:spPr bwMode="auto">
              <a:xfrm>
                <a:off x="5061268" y="4930140"/>
                <a:ext cx="36000" cy="311785"/>
              </a:xfrm>
              <a:prstGeom prst="rect">
                <a:avLst/>
              </a:prstGeom>
              <a:solidFill>
                <a:srgbClr val="000000"/>
              </a:solidFill>
              <a:ln w="9525">
                <a:noFill/>
                <a:miter lim="800000"/>
                <a:headEnd/>
                <a:tailEnd/>
              </a:ln>
            </p:spPr>
            <p:txBody>
              <a:bodyPr wrap="none" anchor="ctr"/>
              <a:lstStyle/>
              <a:p>
                <a:endParaRPr lang="ko-KR" altLang="en-US"/>
              </a:p>
            </p:txBody>
          </p:sp>
          <p:sp>
            <p:nvSpPr>
              <p:cNvPr id="76" name="Rectangle 71"/>
              <p:cNvSpPr>
                <a:spLocks noChangeArrowheads="1"/>
              </p:cNvSpPr>
              <p:nvPr/>
            </p:nvSpPr>
            <p:spPr bwMode="auto">
              <a:xfrm>
                <a:off x="5175568" y="4930140"/>
                <a:ext cx="36000" cy="311785"/>
              </a:xfrm>
              <a:prstGeom prst="rect">
                <a:avLst/>
              </a:prstGeom>
              <a:solidFill>
                <a:srgbClr val="000000"/>
              </a:solidFill>
              <a:ln w="9525">
                <a:noFill/>
                <a:miter lim="800000"/>
                <a:headEnd/>
                <a:tailEnd/>
              </a:ln>
            </p:spPr>
            <p:txBody>
              <a:bodyPr wrap="none" anchor="ctr"/>
              <a:lstStyle/>
              <a:p>
                <a:endParaRPr lang="ko-KR" altLang="en-US"/>
              </a:p>
            </p:txBody>
          </p:sp>
          <p:sp>
            <p:nvSpPr>
              <p:cNvPr id="77" name="Rectangle 71"/>
              <p:cNvSpPr>
                <a:spLocks noChangeArrowheads="1"/>
              </p:cNvSpPr>
              <p:nvPr/>
            </p:nvSpPr>
            <p:spPr bwMode="auto">
              <a:xfrm>
                <a:off x="5289868" y="4930140"/>
                <a:ext cx="36000" cy="311785"/>
              </a:xfrm>
              <a:prstGeom prst="rect">
                <a:avLst/>
              </a:prstGeom>
              <a:solidFill>
                <a:srgbClr val="000000"/>
              </a:solidFill>
              <a:ln w="9525">
                <a:noFill/>
                <a:miter lim="800000"/>
                <a:headEnd/>
                <a:tailEnd/>
              </a:ln>
            </p:spPr>
            <p:txBody>
              <a:bodyPr wrap="none" anchor="ctr"/>
              <a:lstStyle/>
              <a:p>
                <a:endParaRPr lang="ko-KR" altLang="en-US"/>
              </a:p>
            </p:txBody>
          </p:sp>
          <p:sp>
            <p:nvSpPr>
              <p:cNvPr id="78" name="Rectangle 71"/>
              <p:cNvSpPr>
                <a:spLocks noChangeArrowheads="1"/>
              </p:cNvSpPr>
              <p:nvPr/>
            </p:nvSpPr>
            <p:spPr bwMode="auto">
              <a:xfrm>
                <a:off x="5518468" y="4930140"/>
                <a:ext cx="36000" cy="311785"/>
              </a:xfrm>
              <a:prstGeom prst="rect">
                <a:avLst/>
              </a:prstGeom>
              <a:solidFill>
                <a:srgbClr val="000000"/>
              </a:solidFill>
              <a:ln w="9525">
                <a:noFill/>
                <a:miter lim="800000"/>
                <a:headEnd/>
                <a:tailEnd/>
              </a:ln>
            </p:spPr>
            <p:txBody>
              <a:bodyPr wrap="none" anchor="ctr"/>
              <a:lstStyle/>
              <a:p>
                <a:endParaRPr lang="ko-KR" altLang="en-US"/>
              </a:p>
            </p:txBody>
          </p:sp>
          <p:sp>
            <p:nvSpPr>
              <p:cNvPr id="79" name="Rectangle 71"/>
              <p:cNvSpPr>
                <a:spLocks noChangeArrowheads="1"/>
              </p:cNvSpPr>
              <p:nvPr/>
            </p:nvSpPr>
            <p:spPr bwMode="auto">
              <a:xfrm>
                <a:off x="5404168" y="4930140"/>
                <a:ext cx="36000" cy="311785"/>
              </a:xfrm>
              <a:prstGeom prst="rect">
                <a:avLst/>
              </a:prstGeom>
              <a:solidFill>
                <a:srgbClr val="000000"/>
              </a:solidFill>
              <a:ln w="9525">
                <a:noFill/>
                <a:miter lim="800000"/>
                <a:headEnd/>
                <a:tailEnd/>
              </a:ln>
            </p:spPr>
            <p:txBody>
              <a:bodyPr wrap="none" anchor="ctr"/>
              <a:lstStyle/>
              <a:p>
                <a:endParaRPr lang="ko-KR" altLang="en-US"/>
              </a:p>
            </p:txBody>
          </p:sp>
        </p:grpSp>
        <p:cxnSp>
          <p:nvCxnSpPr>
            <p:cNvPr id="45" name="Shape 157"/>
            <p:cNvCxnSpPr>
              <a:stCxn id="80" idx="1"/>
              <a:endCxn id="73" idx="3"/>
            </p:cNvCxnSpPr>
            <p:nvPr/>
          </p:nvCxnSpPr>
          <p:spPr bwMode="auto">
            <a:xfrm rot="10800000">
              <a:off x="3605182" y="5639305"/>
              <a:ext cx="210014" cy="665"/>
            </a:xfrm>
            <a:prstGeom prst="bentConnector3">
              <a:avLst>
                <a:gd name="adj1" fmla="val 50000"/>
              </a:avLst>
            </a:prstGeom>
            <a:solidFill>
              <a:schemeClr val="bg1"/>
            </a:solidFill>
            <a:ln w="28575" cap="flat" cmpd="sng" algn="ctr">
              <a:solidFill>
                <a:srgbClr val="FFC000"/>
              </a:solidFill>
              <a:prstDash val="solid"/>
              <a:round/>
              <a:headEnd type="none" w="med" len="med"/>
              <a:tailEnd type="triangle"/>
            </a:ln>
            <a:effectLst/>
          </p:spPr>
        </p:cxnSp>
        <p:sp>
          <p:nvSpPr>
            <p:cNvPr id="46" name="Rectangle 266"/>
            <p:cNvSpPr>
              <a:spLocks noChangeArrowheads="1"/>
            </p:cNvSpPr>
            <p:nvPr/>
          </p:nvSpPr>
          <p:spPr bwMode="auto">
            <a:xfrm>
              <a:off x="2642570" y="5248076"/>
              <a:ext cx="1233856" cy="312314"/>
            </a:xfrm>
            <a:prstGeom prst="rect">
              <a:avLst/>
            </a:prstGeom>
            <a:noFill/>
            <a:ln w="9525">
              <a:noFill/>
              <a:miter lim="800000"/>
              <a:headEnd/>
              <a:tailEnd/>
            </a:ln>
          </p:spPr>
          <p:txBody>
            <a:bodyPr tIns="36000" anchor="ctr"/>
            <a:lstStyle/>
            <a:p>
              <a:pPr algn="ctr">
                <a:buFontTx/>
                <a:buNone/>
              </a:pPr>
              <a:r>
                <a:rPr lang="en-US" altLang="ko-KR" sz="1000" b="1" baseline="0" dirty="0">
                  <a:solidFill>
                    <a:schemeClr val="tx1"/>
                  </a:solidFill>
                  <a:latin typeface="+mj-lt"/>
                </a:rPr>
                <a:t>Dehydrator</a:t>
              </a:r>
            </a:p>
          </p:txBody>
        </p:sp>
        <p:sp>
          <p:nvSpPr>
            <p:cNvPr id="47" name="Rectangle 266"/>
            <p:cNvSpPr>
              <a:spLocks noChangeArrowheads="1"/>
            </p:cNvSpPr>
            <p:nvPr/>
          </p:nvSpPr>
          <p:spPr bwMode="auto">
            <a:xfrm>
              <a:off x="3306335" y="6126545"/>
              <a:ext cx="1233856" cy="312314"/>
            </a:xfrm>
            <a:prstGeom prst="rect">
              <a:avLst/>
            </a:prstGeom>
            <a:noFill/>
            <a:ln w="9525">
              <a:noFill/>
              <a:miter lim="800000"/>
              <a:headEnd/>
              <a:tailEnd/>
            </a:ln>
          </p:spPr>
          <p:txBody>
            <a:bodyPr tIns="36000" anchor="ctr"/>
            <a:lstStyle/>
            <a:p>
              <a:pPr algn="ctr">
                <a:buFontTx/>
                <a:buNone/>
              </a:pPr>
              <a:r>
                <a:rPr lang="en-US" altLang="ko-KR" sz="1000" b="1" baseline="0" dirty="0">
                  <a:solidFill>
                    <a:schemeClr val="tx1"/>
                  </a:solidFill>
                  <a:latin typeface="+mj-lt"/>
                </a:rPr>
                <a:t>Sludge Feed Pump</a:t>
              </a:r>
            </a:p>
          </p:txBody>
        </p:sp>
        <p:grpSp>
          <p:nvGrpSpPr>
            <p:cNvPr id="48" name="Group 144"/>
            <p:cNvGrpSpPr>
              <a:grpSpLocks/>
            </p:cNvGrpSpPr>
            <p:nvPr/>
          </p:nvGrpSpPr>
          <p:grpSpPr bwMode="auto">
            <a:xfrm flipH="1">
              <a:off x="2353028" y="5592664"/>
              <a:ext cx="725869" cy="433390"/>
              <a:chOff x="2696" y="3625"/>
              <a:chExt cx="1046" cy="395"/>
            </a:xfrm>
          </p:grpSpPr>
          <p:cxnSp>
            <p:nvCxnSpPr>
              <p:cNvPr id="51" name="AutoShape 145"/>
              <p:cNvCxnSpPr>
                <a:cxnSpLocks noChangeShapeType="1"/>
              </p:cNvCxnSpPr>
              <p:nvPr/>
            </p:nvCxnSpPr>
            <p:spPr bwMode="auto">
              <a:xfrm>
                <a:off x="2696" y="4020"/>
                <a:ext cx="1046" cy="0"/>
              </a:xfrm>
              <a:prstGeom prst="straightConnector1">
                <a:avLst/>
              </a:prstGeom>
              <a:noFill/>
              <a:ln w="9525">
                <a:solidFill>
                  <a:schemeClr val="tx1"/>
                </a:solidFill>
                <a:round/>
                <a:headEnd/>
                <a:tailEnd/>
              </a:ln>
            </p:spPr>
          </p:cxnSp>
          <p:sp>
            <p:nvSpPr>
              <p:cNvPr id="52" name="Rectangle 146"/>
              <p:cNvSpPr>
                <a:spLocks noChangeArrowheads="1"/>
              </p:cNvSpPr>
              <p:nvPr/>
            </p:nvSpPr>
            <p:spPr bwMode="auto">
              <a:xfrm>
                <a:off x="2833" y="3701"/>
                <a:ext cx="250" cy="319"/>
              </a:xfrm>
              <a:prstGeom prst="rect">
                <a:avLst/>
              </a:prstGeom>
              <a:solidFill>
                <a:schemeClr val="bg2"/>
              </a:solidFill>
              <a:ln w="9525" algn="ctr">
                <a:noFill/>
                <a:miter lim="800000"/>
                <a:headEnd/>
                <a:tailEnd/>
              </a:ln>
            </p:spPr>
            <p:txBody>
              <a:bodyPr wrap="none" anchor="ctr"/>
              <a:lstStyle/>
              <a:p>
                <a:endParaRPr lang="ko-KR" altLang="en-US"/>
              </a:p>
            </p:txBody>
          </p:sp>
          <p:sp>
            <p:nvSpPr>
              <p:cNvPr id="53" name="Rectangle 147"/>
              <p:cNvSpPr>
                <a:spLocks noChangeArrowheads="1"/>
              </p:cNvSpPr>
              <p:nvPr/>
            </p:nvSpPr>
            <p:spPr bwMode="auto">
              <a:xfrm>
                <a:off x="2870" y="3871"/>
                <a:ext cx="182" cy="149"/>
              </a:xfrm>
              <a:prstGeom prst="rect">
                <a:avLst/>
              </a:prstGeom>
              <a:solidFill>
                <a:schemeClr val="bg1"/>
              </a:solidFill>
              <a:ln w="9525" algn="ctr">
                <a:noFill/>
                <a:miter lim="800000"/>
                <a:headEnd/>
                <a:tailEnd/>
              </a:ln>
            </p:spPr>
            <p:txBody>
              <a:bodyPr wrap="none" anchor="ctr"/>
              <a:lstStyle/>
              <a:p>
                <a:endParaRPr lang="ko-KR" altLang="en-US"/>
              </a:p>
            </p:txBody>
          </p:sp>
          <p:sp>
            <p:nvSpPr>
              <p:cNvPr id="54" name="Rectangle 148"/>
              <p:cNvSpPr>
                <a:spLocks noChangeArrowheads="1"/>
              </p:cNvSpPr>
              <p:nvPr/>
            </p:nvSpPr>
            <p:spPr bwMode="auto">
              <a:xfrm>
                <a:off x="2870" y="3721"/>
                <a:ext cx="182" cy="129"/>
              </a:xfrm>
              <a:prstGeom prst="rect">
                <a:avLst/>
              </a:prstGeom>
              <a:solidFill>
                <a:schemeClr val="bg1"/>
              </a:solidFill>
              <a:ln w="9525" algn="ctr">
                <a:noFill/>
                <a:miter lim="800000"/>
                <a:headEnd/>
                <a:tailEnd/>
              </a:ln>
            </p:spPr>
            <p:txBody>
              <a:bodyPr wrap="none" anchor="ctr"/>
              <a:lstStyle/>
              <a:p>
                <a:endParaRPr lang="ko-KR" altLang="en-US"/>
              </a:p>
            </p:txBody>
          </p:sp>
          <p:sp>
            <p:nvSpPr>
              <p:cNvPr id="55" name="AutoShape 149"/>
              <p:cNvSpPr>
                <a:spLocks noChangeArrowheads="1"/>
              </p:cNvSpPr>
              <p:nvPr/>
            </p:nvSpPr>
            <p:spPr bwMode="auto">
              <a:xfrm>
                <a:off x="2882" y="3625"/>
                <a:ext cx="159" cy="213"/>
              </a:xfrm>
              <a:prstGeom prst="flowChartOffpageConnector">
                <a:avLst/>
              </a:prstGeom>
              <a:gradFill rotWithShape="1">
                <a:gsLst>
                  <a:gs pos="0">
                    <a:srgbClr val="C05A22"/>
                  </a:gs>
                  <a:gs pos="100000">
                    <a:srgbClr val="592A10"/>
                  </a:gs>
                </a:gsLst>
                <a:lin ang="5400000" scaled="1"/>
              </a:gradFill>
              <a:ln w="9525" algn="ctr">
                <a:noFill/>
                <a:miter lim="800000"/>
                <a:headEnd/>
                <a:tailEnd/>
              </a:ln>
            </p:spPr>
            <p:txBody>
              <a:bodyPr wrap="none" anchor="ctr"/>
              <a:lstStyle/>
              <a:p>
                <a:endParaRPr lang="ko-KR" altLang="en-US"/>
              </a:p>
            </p:txBody>
          </p:sp>
          <p:grpSp>
            <p:nvGrpSpPr>
              <p:cNvPr id="56" name="Group 150"/>
              <p:cNvGrpSpPr>
                <a:grpSpLocks/>
              </p:cNvGrpSpPr>
              <p:nvPr/>
            </p:nvGrpSpPr>
            <p:grpSpPr bwMode="auto">
              <a:xfrm>
                <a:off x="3129" y="3721"/>
                <a:ext cx="610" cy="299"/>
                <a:chOff x="2252" y="3067"/>
                <a:chExt cx="1811" cy="862"/>
              </a:xfrm>
            </p:grpSpPr>
            <p:sp>
              <p:nvSpPr>
                <p:cNvPr id="57" name="AutoShape 151"/>
                <p:cNvSpPr>
                  <a:spLocks noChangeArrowheads="1"/>
                </p:cNvSpPr>
                <p:nvPr/>
              </p:nvSpPr>
              <p:spPr bwMode="auto">
                <a:xfrm rot="-5400000">
                  <a:off x="2411" y="2908"/>
                  <a:ext cx="589" cy="907"/>
                </a:xfrm>
                <a:prstGeom prst="flowChartDelay">
                  <a:avLst/>
                </a:prstGeom>
                <a:gradFill rotWithShape="1">
                  <a:gsLst>
                    <a:gs pos="0">
                      <a:srgbClr val="5E4700"/>
                    </a:gs>
                    <a:gs pos="50000">
                      <a:srgbClr val="CC9900"/>
                    </a:gs>
                    <a:gs pos="100000">
                      <a:srgbClr val="5E4700"/>
                    </a:gs>
                  </a:gsLst>
                  <a:lin ang="0" scaled="1"/>
                </a:gradFill>
                <a:ln w="9525" algn="ctr">
                  <a:solidFill>
                    <a:schemeClr val="tx1"/>
                  </a:solidFill>
                  <a:miter lim="800000"/>
                  <a:headEnd/>
                  <a:tailEnd/>
                </a:ln>
              </p:spPr>
              <p:txBody>
                <a:bodyPr wrap="none" anchor="ctr"/>
                <a:lstStyle/>
                <a:p>
                  <a:endParaRPr lang="ko-KR" altLang="en-US"/>
                </a:p>
              </p:txBody>
            </p:sp>
            <p:sp>
              <p:nvSpPr>
                <p:cNvPr id="58" name="Rectangle 152"/>
                <p:cNvSpPr>
                  <a:spLocks noChangeArrowheads="1"/>
                </p:cNvSpPr>
                <p:nvPr/>
              </p:nvSpPr>
              <p:spPr bwMode="auto">
                <a:xfrm>
                  <a:off x="3379" y="3249"/>
                  <a:ext cx="408" cy="499"/>
                </a:xfrm>
                <a:prstGeom prst="rect">
                  <a:avLst/>
                </a:prstGeom>
                <a:solidFill>
                  <a:srgbClr val="000E2E"/>
                </a:solidFill>
                <a:ln w="9525" algn="ctr">
                  <a:noFill/>
                  <a:miter lim="800000"/>
                  <a:headEnd/>
                  <a:tailEnd/>
                </a:ln>
              </p:spPr>
              <p:txBody>
                <a:bodyPr wrap="none" anchor="ctr"/>
                <a:lstStyle/>
                <a:p>
                  <a:endParaRPr lang="ko-KR" altLang="en-US"/>
                </a:p>
              </p:txBody>
            </p:sp>
            <p:sp>
              <p:nvSpPr>
                <p:cNvPr id="59" name="AutoShape 153"/>
                <p:cNvSpPr>
                  <a:spLocks noChangeArrowheads="1"/>
                </p:cNvSpPr>
                <p:nvPr/>
              </p:nvSpPr>
              <p:spPr bwMode="auto">
                <a:xfrm>
                  <a:off x="3784" y="3392"/>
                  <a:ext cx="279" cy="136"/>
                </a:xfrm>
                <a:prstGeom prst="rtTriangle">
                  <a:avLst/>
                </a:prstGeom>
                <a:solidFill>
                  <a:srgbClr val="000E2E"/>
                </a:solidFill>
                <a:ln w="9525" algn="ctr">
                  <a:noFill/>
                  <a:miter lim="800000"/>
                  <a:headEnd/>
                  <a:tailEnd/>
                </a:ln>
              </p:spPr>
              <p:txBody>
                <a:bodyPr wrap="none" anchor="ctr"/>
                <a:lstStyle/>
                <a:p>
                  <a:endParaRPr lang="ko-KR" altLang="en-US"/>
                </a:p>
              </p:txBody>
            </p:sp>
            <p:sp>
              <p:nvSpPr>
                <p:cNvPr id="60" name="Rectangle 154"/>
                <p:cNvSpPr>
                  <a:spLocks noChangeArrowheads="1"/>
                </p:cNvSpPr>
                <p:nvPr/>
              </p:nvSpPr>
              <p:spPr bwMode="auto">
                <a:xfrm>
                  <a:off x="3780" y="3521"/>
                  <a:ext cx="279" cy="227"/>
                </a:xfrm>
                <a:prstGeom prst="rect">
                  <a:avLst/>
                </a:prstGeom>
                <a:solidFill>
                  <a:srgbClr val="000E2E"/>
                </a:solidFill>
                <a:ln w="9525" algn="ctr">
                  <a:noFill/>
                  <a:miter lim="800000"/>
                  <a:headEnd/>
                  <a:tailEnd/>
                </a:ln>
              </p:spPr>
              <p:txBody>
                <a:bodyPr wrap="none" anchor="ctr"/>
                <a:lstStyle/>
                <a:p>
                  <a:endParaRPr lang="ko-KR" altLang="en-US"/>
                </a:p>
              </p:txBody>
            </p:sp>
            <p:sp>
              <p:nvSpPr>
                <p:cNvPr id="61" name="Rectangle 155"/>
                <p:cNvSpPr>
                  <a:spLocks noChangeArrowheads="1"/>
                </p:cNvSpPr>
                <p:nvPr/>
              </p:nvSpPr>
              <p:spPr bwMode="auto">
                <a:xfrm>
                  <a:off x="3424" y="3294"/>
                  <a:ext cx="318" cy="227"/>
                </a:xfrm>
                <a:prstGeom prst="rect">
                  <a:avLst/>
                </a:prstGeom>
                <a:solidFill>
                  <a:schemeClr val="bg1"/>
                </a:solidFill>
                <a:ln w="9525" algn="ctr">
                  <a:noFill/>
                  <a:miter lim="800000"/>
                  <a:headEnd/>
                  <a:tailEnd/>
                </a:ln>
              </p:spPr>
              <p:txBody>
                <a:bodyPr wrap="none" anchor="ctr"/>
                <a:lstStyle/>
                <a:p>
                  <a:endParaRPr lang="ko-KR" altLang="en-US"/>
                </a:p>
              </p:txBody>
            </p:sp>
            <p:grpSp>
              <p:nvGrpSpPr>
                <p:cNvPr id="62" name="Group 156"/>
                <p:cNvGrpSpPr>
                  <a:grpSpLocks/>
                </p:cNvGrpSpPr>
                <p:nvPr/>
              </p:nvGrpSpPr>
              <p:grpSpPr bwMode="auto">
                <a:xfrm>
                  <a:off x="3550" y="3612"/>
                  <a:ext cx="318" cy="317"/>
                  <a:chOff x="3469" y="3612"/>
                  <a:chExt cx="318" cy="317"/>
                </a:xfrm>
              </p:grpSpPr>
              <p:sp>
                <p:nvSpPr>
                  <p:cNvPr id="69" name="Oval 157"/>
                  <p:cNvSpPr>
                    <a:spLocks noChangeArrowheads="1"/>
                  </p:cNvSpPr>
                  <p:nvPr/>
                </p:nvSpPr>
                <p:spPr bwMode="auto">
                  <a:xfrm>
                    <a:off x="3469" y="3612"/>
                    <a:ext cx="318" cy="317"/>
                  </a:xfrm>
                  <a:prstGeom prst="ellipse">
                    <a:avLst/>
                  </a:prstGeom>
                  <a:solidFill>
                    <a:srgbClr val="333333"/>
                  </a:solidFill>
                  <a:ln w="9525" algn="ctr">
                    <a:noFill/>
                    <a:round/>
                    <a:headEnd/>
                    <a:tailEnd/>
                  </a:ln>
                </p:spPr>
                <p:txBody>
                  <a:bodyPr wrap="none" anchor="ctr"/>
                  <a:lstStyle/>
                  <a:p>
                    <a:endParaRPr lang="ko-KR" altLang="en-US"/>
                  </a:p>
                </p:txBody>
              </p:sp>
              <p:sp>
                <p:nvSpPr>
                  <p:cNvPr id="70" name="Oval 158"/>
                  <p:cNvSpPr>
                    <a:spLocks noChangeArrowheads="1"/>
                  </p:cNvSpPr>
                  <p:nvPr/>
                </p:nvSpPr>
                <p:spPr bwMode="auto">
                  <a:xfrm>
                    <a:off x="3560" y="3702"/>
                    <a:ext cx="136" cy="136"/>
                  </a:xfrm>
                  <a:prstGeom prst="ellipse">
                    <a:avLst/>
                  </a:prstGeom>
                  <a:solidFill>
                    <a:srgbClr val="C0C0C0"/>
                  </a:solidFill>
                  <a:ln w="9525" algn="ctr">
                    <a:noFill/>
                    <a:round/>
                    <a:headEnd/>
                    <a:tailEnd/>
                  </a:ln>
                </p:spPr>
                <p:txBody>
                  <a:bodyPr wrap="none" anchor="ctr"/>
                  <a:lstStyle/>
                  <a:p>
                    <a:endParaRPr lang="ko-KR" altLang="en-US"/>
                  </a:p>
                </p:txBody>
              </p:sp>
              <p:sp>
                <p:nvSpPr>
                  <p:cNvPr id="71" name="Oval 159"/>
                  <p:cNvSpPr>
                    <a:spLocks noChangeArrowheads="1"/>
                  </p:cNvSpPr>
                  <p:nvPr/>
                </p:nvSpPr>
                <p:spPr bwMode="auto">
                  <a:xfrm>
                    <a:off x="3605" y="3748"/>
                    <a:ext cx="46" cy="45"/>
                  </a:xfrm>
                  <a:prstGeom prst="ellipse">
                    <a:avLst/>
                  </a:prstGeom>
                  <a:solidFill>
                    <a:schemeClr val="tx1"/>
                  </a:solidFill>
                  <a:ln w="9525" algn="ctr">
                    <a:noFill/>
                    <a:round/>
                    <a:headEnd/>
                    <a:tailEnd/>
                  </a:ln>
                </p:spPr>
                <p:txBody>
                  <a:bodyPr wrap="none" anchor="ctr"/>
                  <a:lstStyle/>
                  <a:p>
                    <a:endParaRPr lang="ko-KR" altLang="en-US"/>
                  </a:p>
                </p:txBody>
              </p:sp>
            </p:grpSp>
            <p:sp>
              <p:nvSpPr>
                <p:cNvPr id="63" name="Rectangle 160"/>
                <p:cNvSpPr>
                  <a:spLocks noChangeArrowheads="1"/>
                </p:cNvSpPr>
                <p:nvPr/>
              </p:nvSpPr>
              <p:spPr bwMode="auto">
                <a:xfrm>
                  <a:off x="2252" y="3517"/>
                  <a:ext cx="907" cy="227"/>
                </a:xfrm>
                <a:prstGeom prst="rect">
                  <a:avLst/>
                </a:prstGeom>
                <a:gradFill rotWithShape="1">
                  <a:gsLst>
                    <a:gs pos="0">
                      <a:srgbClr val="471800"/>
                    </a:gs>
                    <a:gs pos="50000">
                      <a:srgbClr val="993300"/>
                    </a:gs>
                    <a:gs pos="100000">
                      <a:srgbClr val="471800"/>
                    </a:gs>
                  </a:gsLst>
                  <a:lin ang="5400000" scaled="1"/>
                </a:gradFill>
                <a:ln w="9525" algn="ctr">
                  <a:noFill/>
                  <a:miter lim="800000"/>
                  <a:headEnd/>
                  <a:tailEnd/>
                </a:ln>
              </p:spPr>
              <p:txBody>
                <a:bodyPr wrap="none" anchor="ctr"/>
                <a:lstStyle/>
                <a:p>
                  <a:endParaRPr lang="ko-KR" altLang="en-US"/>
                </a:p>
              </p:txBody>
            </p:sp>
            <p:sp>
              <p:nvSpPr>
                <p:cNvPr id="64" name="AutoShape 161"/>
                <p:cNvSpPr>
                  <a:spLocks noChangeArrowheads="1"/>
                </p:cNvSpPr>
                <p:nvPr/>
              </p:nvSpPr>
              <p:spPr bwMode="auto">
                <a:xfrm>
                  <a:off x="3162" y="3660"/>
                  <a:ext cx="226" cy="90"/>
                </a:xfrm>
                <a:prstGeom prst="flowChartTerminator">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lgn="ctr">
                  <a:noFill/>
                  <a:miter lim="800000"/>
                  <a:headEnd/>
                  <a:tailEnd/>
                </a:ln>
                <a:effectLst/>
              </p:spPr>
              <p:txBody>
                <a:bodyPr wrap="none" anchor="ctr"/>
                <a:lstStyle/>
                <a:p>
                  <a:pPr>
                    <a:defRPr/>
                  </a:pPr>
                  <a:endParaRPr lang="ko-KR" altLang="en-US"/>
                </a:p>
              </p:txBody>
            </p:sp>
            <p:grpSp>
              <p:nvGrpSpPr>
                <p:cNvPr id="65" name="Group 162"/>
                <p:cNvGrpSpPr>
                  <a:grpSpLocks/>
                </p:cNvGrpSpPr>
                <p:nvPr/>
              </p:nvGrpSpPr>
              <p:grpSpPr bwMode="auto">
                <a:xfrm>
                  <a:off x="2555" y="3612"/>
                  <a:ext cx="318" cy="317"/>
                  <a:chOff x="2562" y="3702"/>
                  <a:chExt cx="318" cy="317"/>
                </a:xfrm>
              </p:grpSpPr>
              <p:sp>
                <p:nvSpPr>
                  <p:cNvPr id="66" name="Oval 163"/>
                  <p:cNvSpPr>
                    <a:spLocks noChangeArrowheads="1"/>
                  </p:cNvSpPr>
                  <p:nvPr/>
                </p:nvSpPr>
                <p:spPr bwMode="auto">
                  <a:xfrm>
                    <a:off x="2562" y="3702"/>
                    <a:ext cx="318" cy="317"/>
                  </a:xfrm>
                  <a:prstGeom prst="ellipse">
                    <a:avLst/>
                  </a:prstGeom>
                  <a:solidFill>
                    <a:srgbClr val="333333"/>
                  </a:solidFill>
                  <a:ln w="9525" algn="ctr">
                    <a:noFill/>
                    <a:round/>
                    <a:headEnd/>
                    <a:tailEnd/>
                  </a:ln>
                </p:spPr>
                <p:txBody>
                  <a:bodyPr wrap="none" anchor="ctr"/>
                  <a:lstStyle/>
                  <a:p>
                    <a:endParaRPr lang="ko-KR" altLang="en-US"/>
                  </a:p>
                </p:txBody>
              </p:sp>
              <p:sp>
                <p:nvSpPr>
                  <p:cNvPr id="67" name="Oval 164"/>
                  <p:cNvSpPr>
                    <a:spLocks noChangeArrowheads="1"/>
                  </p:cNvSpPr>
                  <p:nvPr/>
                </p:nvSpPr>
                <p:spPr bwMode="auto">
                  <a:xfrm>
                    <a:off x="2652" y="3792"/>
                    <a:ext cx="136" cy="136"/>
                  </a:xfrm>
                  <a:prstGeom prst="ellipse">
                    <a:avLst/>
                  </a:prstGeom>
                  <a:solidFill>
                    <a:srgbClr val="C0C0C0"/>
                  </a:solidFill>
                  <a:ln w="9525" algn="ctr">
                    <a:noFill/>
                    <a:round/>
                    <a:headEnd/>
                    <a:tailEnd/>
                  </a:ln>
                </p:spPr>
                <p:txBody>
                  <a:bodyPr wrap="none" anchor="ctr"/>
                  <a:lstStyle/>
                  <a:p>
                    <a:endParaRPr lang="ko-KR" altLang="en-US"/>
                  </a:p>
                </p:txBody>
              </p:sp>
              <p:sp>
                <p:nvSpPr>
                  <p:cNvPr id="68" name="Oval 165"/>
                  <p:cNvSpPr>
                    <a:spLocks noChangeArrowheads="1"/>
                  </p:cNvSpPr>
                  <p:nvPr/>
                </p:nvSpPr>
                <p:spPr bwMode="auto">
                  <a:xfrm>
                    <a:off x="2697" y="3838"/>
                    <a:ext cx="46" cy="45"/>
                  </a:xfrm>
                  <a:prstGeom prst="ellipse">
                    <a:avLst/>
                  </a:prstGeom>
                  <a:solidFill>
                    <a:schemeClr val="tx1"/>
                  </a:solidFill>
                  <a:ln w="9525" algn="ctr">
                    <a:noFill/>
                    <a:round/>
                    <a:headEnd/>
                    <a:tailEnd/>
                  </a:ln>
                </p:spPr>
                <p:txBody>
                  <a:bodyPr wrap="none" anchor="ctr"/>
                  <a:lstStyle/>
                  <a:p>
                    <a:endParaRPr lang="ko-KR" altLang="en-US"/>
                  </a:p>
                </p:txBody>
              </p:sp>
            </p:grpSp>
          </p:grpSp>
        </p:grpSp>
        <p:sp>
          <p:nvSpPr>
            <p:cNvPr id="49" name="Rectangle 266"/>
            <p:cNvSpPr>
              <a:spLocks noChangeArrowheads="1"/>
            </p:cNvSpPr>
            <p:nvPr/>
          </p:nvSpPr>
          <p:spPr bwMode="auto">
            <a:xfrm>
              <a:off x="6363886" y="4127409"/>
              <a:ext cx="1736061" cy="284904"/>
            </a:xfrm>
            <a:prstGeom prst="rect">
              <a:avLst/>
            </a:prstGeom>
            <a:noFill/>
            <a:ln w="9525">
              <a:noFill/>
              <a:miter lim="800000"/>
              <a:headEnd/>
              <a:tailEnd/>
            </a:ln>
          </p:spPr>
          <p:txBody>
            <a:bodyPr tIns="36000" anchor="ctr"/>
            <a:lstStyle/>
            <a:p>
              <a:pPr algn="ctr">
                <a:buFontTx/>
                <a:buNone/>
              </a:pPr>
              <a:r>
                <a:rPr lang="en-US" altLang="ko-KR" sz="1000" b="1" baseline="0" dirty="0">
                  <a:solidFill>
                    <a:schemeClr val="tx1"/>
                  </a:solidFill>
                  <a:latin typeface="+mj-lt"/>
                </a:rPr>
                <a:t>UF</a:t>
              </a:r>
            </a:p>
            <a:p>
              <a:pPr algn="ctr">
                <a:buFontTx/>
                <a:buNone/>
              </a:pPr>
              <a:r>
                <a:rPr lang="en-US" altLang="ko-KR" sz="800" b="1" baseline="0" dirty="0">
                  <a:latin typeface="+mj-lt"/>
                </a:rPr>
                <a:t>(Horizontal type, 20 units)</a:t>
              </a:r>
              <a:endParaRPr lang="en-US" altLang="ko-KR" sz="800" b="1" baseline="0" dirty="0">
                <a:solidFill>
                  <a:schemeClr val="tx1"/>
                </a:solidFill>
                <a:latin typeface="+mj-lt"/>
              </a:endParaRPr>
            </a:p>
          </p:txBody>
        </p:sp>
        <p:sp>
          <p:nvSpPr>
            <p:cNvPr id="50" name="Rectangle 266"/>
            <p:cNvSpPr>
              <a:spLocks noChangeArrowheads="1"/>
            </p:cNvSpPr>
            <p:nvPr/>
          </p:nvSpPr>
          <p:spPr bwMode="auto">
            <a:xfrm>
              <a:off x="4411685" y="5435458"/>
              <a:ext cx="1233856" cy="312314"/>
            </a:xfrm>
            <a:prstGeom prst="rect">
              <a:avLst/>
            </a:prstGeom>
            <a:noFill/>
            <a:ln w="9525">
              <a:noFill/>
              <a:miter lim="800000"/>
              <a:headEnd/>
              <a:tailEnd/>
            </a:ln>
          </p:spPr>
          <p:txBody>
            <a:bodyPr tIns="36000" anchor="ctr"/>
            <a:lstStyle/>
            <a:p>
              <a:pPr algn="ctr">
                <a:buFontTx/>
                <a:buNone/>
              </a:pPr>
              <a:r>
                <a:rPr lang="en-US" altLang="ko-KR" sz="1000" b="1" baseline="0" dirty="0">
                  <a:solidFill>
                    <a:schemeClr val="tx1"/>
                  </a:solidFill>
                  <a:latin typeface="+mj-lt"/>
                </a:rPr>
                <a:t>Sludge Thickener</a:t>
              </a:r>
            </a:p>
          </p:txBody>
        </p:sp>
      </p:grpSp>
      <p:pic>
        <p:nvPicPr>
          <p:cNvPr id="112" name="Picture 6" descr="Z:\1Project Pictures\13009-CITY OF PALM COAST\Photos\3-24-2015\20150324_144416.jpg"/>
          <p:cNvPicPr>
            <a:picLocks noChangeAspect="1" noChangeArrowheads="1"/>
          </p:cNvPicPr>
          <p:nvPr/>
        </p:nvPicPr>
        <p:blipFill rotWithShape="1">
          <a:blip r:embed="rId2">
            <a:extLst>
              <a:ext uri="{28A0092B-C50C-407E-A947-70E740481C1C}">
                <a14:useLocalDpi xmlns:a14="http://schemas.microsoft.com/office/drawing/2010/main" val="0"/>
              </a:ext>
            </a:extLst>
          </a:blip>
          <a:srcRect r="14068" b="18066"/>
          <a:stretch/>
        </p:blipFill>
        <p:spPr bwMode="auto">
          <a:xfrm>
            <a:off x="317138" y="1333390"/>
            <a:ext cx="4763047" cy="2554552"/>
          </a:xfrm>
          <a:prstGeom prst="roundRect">
            <a:avLst/>
          </a:prstGeom>
          <a:ln>
            <a:noFill/>
          </a:ln>
          <a:effectLst/>
          <a:extLst>
            <a:ext uri="{909E8E84-426E-40DD-AFC4-6F175D3DCCD1}">
              <a14:hiddenFill xmlns:a14="http://schemas.microsoft.com/office/drawing/2010/main">
                <a:solidFill>
                  <a:srgbClr val="FFFFFF"/>
                </a:solidFill>
              </a14:hiddenFill>
            </a:ext>
          </a:extLst>
        </p:spPr>
      </p:pic>
      <p:sp>
        <p:nvSpPr>
          <p:cNvPr id="113" name="TextBox 112">
            <a:extLst>
              <a:ext uri="{FF2B5EF4-FFF2-40B4-BE49-F238E27FC236}">
                <a16:creationId xmlns:a16="http://schemas.microsoft.com/office/drawing/2014/main" id="{1D61AA40-7CC3-4EAB-9F57-97DFDE864487}"/>
              </a:ext>
            </a:extLst>
          </p:cNvPr>
          <p:cNvSpPr txBox="1"/>
          <p:nvPr/>
        </p:nvSpPr>
        <p:spPr>
          <a:xfrm>
            <a:off x="2030139" y="6496252"/>
            <a:ext cx="5112327" cy="276999"/>
          </a:xfrm>
          <a:prstGeom prst="rect">
            <a:avLst/>
          </a:prstGeom>
          <a:noFill/>
        </p:spPr>
        <p:txBody>
          <a:bodyPr wrap="square" rtlCol="0">
            <a:spAutoFit/>
          </a:bodyPr>
          <a:lstStyle/>
          <a:p>
            <a:pPr algn="ctr"/>
            <a:r>
              <a:rPr lang="en-US" sz="1200" dirty="0"/>
              <a:t>www.SafBonWater.com</a:t>
            </a:r>
          </a:p>
        </p:txBody>
      </p:sp>
    </p:spTree>
    <p:extLst>
      <p:ext uri="{BB962C8B-B14F-4D97-AF65-F5344CB8AC3E}">
        <p14:creationId xmlns:p14="http://schemas.microsoft.com/office/powerpoint/2010/main" val="4176634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821" y="1708362"/>
            <a:ext cx="2599361" cy="2507866"/>
          </a:xfrm>
          <a:prstGeom prst="rect">
            <a:avLst/>
          </a:prstGeom>
        </p:spPr>
        <p:txBody>
          <a:bodyPr wrap="square">
            <a:spAutoFit/>
          </a:bodyPr>
          <a:lstStyle/>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Water Source: RO </a:t>
            </a:r>
            <a:r>
              <a:rPr lang="en-US" sz="1600" dirty="0">
                <a:ln>
                  <a:solidFill>
                    <a:schemeClr val="accent1">
                      <a:alpha val="0"/>
                    </a:schemeClr>
                  </a:solidFill>
                </a:ln>
                <a:solidFill>
                  <a:srgbClr val="00617A"/>
                </a:solidFill>
                <a:cs typeface="Arial" panose="020B0604020202020204" pitchFamily="34" charset="0"/>
              </a:rPr>
              <a:t>                              </a:t>
            </a:r>
            <a:r>
              <a:rPr lang="en-US" sz="1600" baseline="0" dirty="0">
                <a:ln>
                  <a:solidFill>
                    <a:schemeClr val="accent1">
                      <a:alpha val="0"/>
                    </a:schemeClr>
                  </a:solidFill>
                </a:ln>
                <a:solidFill>
                  <a:srgbClr val="00617A"/>
                </a:solidFill>
                <a:cs typeface="Arial" panose="020B0604020202020204" pitchFamily="34" charset="0"/>
              </a:rPr>
              <a:t>concentrate</a:t>
            </a:r>
          </a:p>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Influent Quality :                                          TDS: 610 mg/L                                                (Ca 144mg/L,                                                   Mg 2.53mg/L)</a:t>
            </a:r>
          </a:p>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UF Recovery : 92%		</a:t>
            </a:r>
          </a:p>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Flux: 35 GFD</a:t>
            </a:r>
          </a:p>
        </p:txBody>
      </p:sp>
      <p:pic>
        <p:nvPicPr>
          <p:cNvPr id="9" name="Picture 7" descr="Z:\1Project Pictures\13009-CITY OF PALM COAST\Photos\New folder\3-24-2015\20150324_14445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02"/>
          <a:stretch/>
        </p:blipFill>
        <p:spPr bwMode="auto">
          <a:xfrm>
            <a:off x="322577" y="4216228"/>
            <a:ext cx="4151953" cy="2368689"/>
          </a:xfrm>
          <a:prstGeom prst="roundRect">
            <a:avLst/>
          </a:prstGeom>
          <a:ln>
            <a:noFill/>
          </a:ln>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337948" y="771427"/>
            <a:ext cx="6077254" cy="3293209"/>
          </a:xfrm>
          <a:prstGeom prst="rect">
            <a:avLst/>
          </a:prstGeom>
          <a:noFill/>
        </p:spPr>
        <p:txBody>
          <a:bodyPr wrap="square" rtlCol="0">
            <a:spAutoFit/>
          </a:bodyPr>
          <a:lstStyle/>
          <a:p>
            <a:r>
              <a:rPr lang="en-US" sz="1600" dirty="0">
                <a:solidFill>
                  <a:schemeClr val="tx1">
                    <a:lumMod val="75000"/>
                    <a:lumOff val="25000"/>
                  </a:schemeClr>
                </a:solidFill>
              </a:rPr>
              <a:t>The City of Palm Coast was faced with the                                       challenge of eliminating their liquid concentrate                                              from their existing nanofiltration plant. Our                                                   engineers began working on this project from                                                            the conceptual stage with piloting and assisting                                                            the owner’s design consultant with full scale                                                                                                                                                                        plant design. SafBon provided design, fabrication,                                                                                                                          supply and delivery of the system to treat and                                                      recover the NF concentrate through clarification,                                                                                                       ultrafiltration and then treatment of the sludge.                                                               The filtrate from the UF system is fed back to the                                                                              front of their NF process for treatment and                                                                                                                   distribution. </a:t>
            </a:r>
          </a:p>
        </p:txBody>
      </p:sp>
      <p:sp>
        <p:nvSpPr>
          <p:cNvPr id="13" name="직사각형 11"/>
          <p:cNvSpPr/>
          <p:nvPr/>
        </p:nvSpPr>
        <p:spPr>
          <a:xfrm>
            <a:off x="240821" y="1308252"/>
            <a:ext cx="2097127" cy="369332"/>
          </a:xfrm>
          <a:prstGeom prst="rect">
            <a:avLst/>
          </a:prstGeom>
        </p:spPr>
        <p:txBody>
          <a:bodyPr wrap="square">
            <a:spAutoFit/>
          </a:bodyPr>
          <a:lstStyle/>
          <a:p>
            <a:pPr algn="l"/>
            <a:r>
              <a:rPr lang="en-US" altLang="ko-KR" b="1" baseline="0" dirty="0">
                <a:ln>
                  <a:solidFill>
                    <a:schemeClr val="accent1">
                      <a:alpha val="0"/>
                    </a:schemeClr>
                  </a:solidFill>
                </a:ln>
                <a:solidFill>
                  <a:srgbClr val="00617A"/>
                </a:solidFill>
                <a:latin typeface="+mj-lt"/>
                <a:cs typeface="Arial" panose="020B0604020202020204" pitchFamily="34" charset="0"/>
              </a:rPr>
              <a:t>Operational Data:</a:t>
            </a:r>
            <a:endParaRPr lang="ko-KR" altLang="en-US" b="1" baseline="0" dirty="0">
              <a:ln>
                <a:solidFill>
                  <a:schemeClr val="accent1">
                    <a:alpha val="0"/>
                  </a:schemeClr>
                </a:solidFill>
              </a:ln>
              <a:solidFill>
                <a:srgbClr val="00617A"/>
              </a:solidFill>
              <a:latin typeface="+mj-lt"/>
              <a:cs typeface="Arial" panose="020B0604020202020204" pitchFamily="34" charset="0"/>
            </a:endParaRPr>
          </a:p>
        </p:txBody>
      </p:sp>
      <p:pic>
        <p:nvPicPr>
          <p:cNvPr id="7" name="Picture 3" descr="Z:\1Project Pictures\13009-CITY OF PALM COAST\Photos\3-24-2015\20150324_144312.jpg">
            <a:extLst>
              <a:ext uri="{FF2B5EF4-FFF2-40B4-BE49-F238E27FC236}">
                <a16:creationId xmlns:a16="http://schemas.microsoft.com/office/drawing/2014/main" id="{CB016A3B-FD22-4F54-9B61-DBA8CBF392F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8452"/>
          <a:stretch/>
        </p:blipFill>
        <p:spPr bwMode="auto">
          <a:xfrm>
            <a:off x="6512081" y="647939"/>
            <a:ext cx="2291493" cy="2914690"/>
          </a:xfrm>
          <a:prstGeom prst="roundRect">
            <a:avLst/>
          </a:prstGeom>
          <a:ln>
            <a:noFill/>
          </a:ln>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475431-90D6-4825-B49B-B2B5413B1998}"/>
              </a:ext>
            </a:extLst>
          </p:cNvPr>
          <p:cNvSpPr txBox="1"/>
          <p:nvPr/>
        </p:nvSpPr>
        <p:spPr>
          <a:xfrm>
            <a:off x="4556286" y="4064636"/>
            <a:ext cx="4116659" cy="2308324"/>
          </a:xfrm>
          <a:prstGeom prst="rect">
            <a:avLst/>
          </a:prstGeom>
          <a:noFill/>
        </p:spPr>
        <p:txBody>
          <a:bodyPr wrap="square" rtlCol="0">
            <a:spAutoFit/>
          </a:bodyPr>
          <a:lstStyle/>
          <a:p>
            <a:r>
              <a:rPr lang="en-US" sz="1600" dirty="0">
                <a:solidFill>
                  <a:schemeClr val="tx1">
                    <a:lumMod val="75000"/>
                    <a:lumOff val="25000"/>
                  </a:schemeClr>
                </a:solidFill>
              </a:rPr>
              <a:t>SWT supplied lime clarifiers with chemical feed, lime and soda ash silos, UF trains with hollow fiber membranes, valves and local instruments. Installation supervision, testing, start-up, commissioning, and owner training were provided. SWT also assisted with operational issues to reduce TOC through enhanced coagulation  during the testing phase. </a:t>
            </a:r>
          </a:p>
          <a:p>
            <a:endParaRPr lang="en-US" sz="1600" dirty="0"/>
          </a:p>
        </p:txBody>
      </p:sp>
    </p:spTree>
    <p:extLst>
      <p:ext uri="{BB962C8B-B14F-4D97-AF65-F5344CB8AC3E}">
        <p14:creationId xmlns:p14="http://schemas.microsoft.com/office/powerpoint/2010/main" val="2755103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5254" y="438267"/>
            <a:ext cx="6850091" cy="619850"/>
          </a:xfrm>
          <a:prstGeom prst="rect">
            <a:avLst/>
          </a:prstGeom>
          <a:noFill/>
        </p:spPr>
        <p:txBody>
          <a:bodyPr wrap="square" lIns="0" tIns="0" rIns="0" bIns="0" rtlCol="0">
            <a:spAutoFit/>
          </a:bodyPr>
          <a:lstStyle/>
          <a:p>
            <a:pPr algn="r">
              <a:lnSpc>
                <a:spcPts val="2400"/>
              </a:lnSpc>
            </a:pPr>
            <a:r>
              <a:rPr lang="en-US" sz="2400" b="1" baseline="0" dirty="0">
                <a:ln>
                  <a:solidFill>
                    <a:schemeClr val="accent1">
                      <a:alpha val="0"/>
                    </a:schemeClr>
                  </a:solidFill>
                </a:ln>
                <a:solidFill>
                  <a:srgbClr val="0D47A1"/>
                </a:solidFill>
                <a:latin typeface="Lato Black" panose="020F0502020204030203" pitchFamily="34" charset="0"/>
                <a:ea typeface="Lato Black" panose="020F0502020204030203" pitchFamily="34" charset="0"/>
                <a:cs typeface="Lato Black" panose="020F0502020204030203" pitchFamily="34" charset="0"/>
              </a:rPr>
              <a:t>Silicon Valley AWTP or SCVWD – South Bay Advanced Recycled Water Treatment Facility </a:t>
            </a:r>
          </a:p>
        </p:txBody>
      </p:sp>
      <p:sp>
        <p:nvSpPr>
          <p:cNvPr id="3" name="Text Box 3"/>
          <p:cNvSpPr txBox="1">
            <a:spLocks noChangeArrowheads="1"/>
          </p:cNvSpPr>
          <p:nvPr/>
        </p:nvSpPr>
        <p:spPr bwMode="auto">
          <a:xfrm>
            <a:off x="408645" y="4509918"/>
            <a:ext cx="8072665" cy="1938992"/>
          </a:xfrm>
          <a:prstGeom prst="rect">
            <a:avLst/>
          </a:prstGeom>
          <a:extLst/>
        </p:spPr>
        <p:txBody>
          <a:bodyPr wrap="square">
            <a:spAutoFit/>
          </a:bodyPr>
          <a:lstStyle>
            <a:defPPr>
              <a:defRPr lang="en-US"/>
            </a:defPPr>
            <a:lvl1pPr algn="l">
              <a:lnSpc>
                <a:spcPct val="150000"/>
              </a:lnSpc>
              <a:defRPr sz="1500" b="1" baseline="0">
                <a:ln>
                  <a:solidFill>
                    <a:schemeClr val="accent1">
                      <a:alpha val="0"/>
                    </a:schemeClr>
                  </a:solidFill>
                </a:ln>
                <a:latin typeface="+mj-lt"/>
                <a:cs typeface="Arial" panose="020B0604020202020204" pitchFamily="34" charset="0"/>
              </a:defRPr>
            </a:lvl1pPr>
          </a:lstStyle>
          <a:p>
            <a:r>
              <a:rPr lang="en-US" sz="1600" dirty="0">
                <a:solidFill>
                  <a:schemeClr val="tx1">
                    <a:lumMod val="75000"/>
                    <a:lumOff val="25000"/>
                  </a:schemeClr>
                </a:solidFill>
                <a:latin typeface="+mn-lt"/>
              </a:rPr>
              <a:t>Owner: Santa Clara Valley Water District			Owner‘s Engineer: Black and Veatch Client: J.R. Filanc Construction Company			Location: Southbay, CA - USA  </a:t>
            </a:r>
          </a:p>
          <a:p>
            <a:r>
              <a:rPr lang="en-US" sz="1600" dirty="0">
                <a:solidFill>
                  <a:schemeClr val="tx1">
                    <a:lumMod val="75000"/>
                    <a:lumOff val="25000"/>
                  </a:schemeClr>
                </a:solidFill>
                <a:latin typeface="+mn-lt"/>
              </a:rPr>
              <a:t>Capacity: 8.0 MGD							Startup: 2014		</a:t>
            </a:r>
          </a:p>
          <a:p>
            <a:r>
              <a:rPr lang="en-US" sz="1600" dirty="0">
                <a:solidFill>
                  <a:schemeClr val="tx1">
                    <a:lumMod val="75000"/>
                    <a:lumOff val="25000"/>
                  </a:schemeClr>
                </a:solidFill>
                <a:latin typeface="+mn-lt"/>
              </a:rPr>
              <a:t>Application: Municipal water reuse</a:t>
            </a:r>
          </a:p>
          <a:p>
            <a:endParaRPr lang="en-US" sz="1600" dirty="0">
              <a:solidFill>
                <a:schemeClr val="tx1">
                  <a:lumMod val="75000"/>
                  <a:lumOff val="25000"/>
                </a:schemeClr>
              </a:solidFill>
              <a:latin typeface="+mn-lt"/>
            </a:endParaRPr>
          </a:p>
        </p:txBody>
      </p:sp>
      <p:sp>
        <p:nvSpPr>
          <p:cNvPr id="4" name="Rectangle 3"/>
          <p:cNvSpPr/>
          <p:nvPr/>
        </p:nvSpPr>
        <p:spPr>
          <a:xfrm>
            <a:off x="5611090" y="5646826"/>
            <a:ext cx="3214255" cy="830997"/>
          </a:xfrm>
          <a:prstGeom prst="rect">
            <a:avLst/>
          </a:prstGeom>
        </p:spPr>
        <p:txBody>
          <a:bodyPr wrap="square">
            <a:spAutoFit/>
          </a:bodyPr>
          <a:lstStyle/>
          <a:p>
            <a:pPr lvl="2"/>
            <a:r>
              <a:rPr lang="en-US" altLang="ko-KR" sz="1600" b="1" i="1" baseline="0" dirty="0">
                <a:ln>
                  <a:solidFill>
                    <a:schemeClr val="accent1">
                      <a:alpha val="0"/>
                    </a:schemeClr>
                  </a:solidFill>
                </a:ln>
                <a:solidFill>
                  <a:srgbClr val="1187A1"/>
                </a:solidFill>
                <a:latin typeface="+mj-lt"/>
                <a:cs typeface="Arial" panose="020B0604020202020204" pitchFamily="34" charset="0"/>
              </a:rPr>
              <a:t>2015 Global</a:t>
            </a:r>
            <a:r>
              <a:rPr lang="en-US" altLang="ko-KR" sz="1600" b="1" i="1" dirty="0">
                <a:ln>
                  <a:solidFill>
                    <a:schemeClr val="accent1">
                      <a:alpha val="0"/>
                    </a:schemeClr>
                  </a:solidFill>
                </a:ln>
                <a:solidFill>
                  <a:srgbClr val="1187A1"/>
                </a:solidFill>
                <a:latin typeface="+mj-lt"/>
                <a:cs typeface="Arial" panose="020B0604020202020204" pitchFamily="34" charset="0"/>
              </a:rPr>
              <a:t> Water Intelligence </a:t>
            </a:r>
            <a:r>
              <a:rPr lang="en-US" altLang="ko-KR" sz="1600" b="1" i="1" baseline="0" dirty="0">
                <a:ln>
                  <a:solidFill>
                    <a:schemeClr val="accent1">
                      <a:alpha val="0"/>
                    </a:schemeClr>
                  </a:solidFill>
                </a:ln>
                <a:solidFill>
                  <a:srgbClr val="1187A1"/>
                </a:solidFill>
                <a:latin typeface="+mj-lt"/>
                <a:cs typeface="Arial" panose="020B0604020202020204" pitchFamily="34" charset="0"/>
              </a:rPr>
              <a:t>Water Reuse Project of the Year</a:t>
            </a:r>
          </a:p>
        </p:txBody>
      </p:sp>
      <p:grpSp>
        <p:nvGrpSpPr>
          <p:cNvPr id="5" name="Group 4"/>
          <p:cNvGrpSpPr/>
          <p:nvPr/>
        </p:nvGrpSpPr>
        <p:grpSpPr>
          <a:xfrm>
            <a:off x="519482" y="1496153"/>
            <a:ext cx="8098046" cy="2999910"/>
            <a:chOff x="499440" y="1100514"/>
            <a:chExt cx="8525458" cy="3186244"/>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5877" r="19621" b="1880"/>
            <a:stretch/>
          </p:blipFill>
          <p:spPr>
            <a:xfrm>
              <a:off x="4893697" y="1100515"/>
              <a:ext cx="4131201" cy="3170250"/>
            </a:xfrm>
            <a:prstGeom prst="roundRect">
              <a:avLst/>
            </a:prstGeom>
            <a:ln>
              <a:noFill/>
            </a:ln>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440" y="1100514"/>
              <a:ext cx="4248324" cy="3186244"/>
            </a:xfrm>
            <a:prstGeom prst="roundRect">
              <a:avLst/>
            </a:prstGeom>
            <a:ln>
              <a:noFill/>
            </a:ln>
            <a:effectLst/>
          </p:spPr>
        </p:pic>
      </p:grpSp>
      <p:sp>
        <p:nvSpPr>
          <p:cNvPr id="8" name="TextBox 7">
            <a:extLst>
              <a:ext uri="{FF2B5EF4-FFF2-40B4-BE49-F238E27FC236}">
                <a16:creationId xmlns:a16="http://schemas.microsoft.com/office/drawing/2014/main" id="{8125AF47-F198-489C-87A6-4907E942A6D0}"/>
              </a:ext>
            </a:extLst>
          </p:cNvPr>
          <p:cNvSpPr txBox="1"/>
          <p:nvPr/>
        </p:nvSpPr>
        <p:spPr>
          <a:xfrm>
            <a:off x="2030139" y="6496252"/>
            <a:ext cx="5112327" cy="276999"/>
          </a:xfrm>
          <a:prstGeom prst="rect">
            <a:avLst/>
          </a:prstGeom>
          <a:noFill/>
        </p:spPr>
        <p:txBody>
          <a:bodyPr wrap="square" rtlCol="0">
            <a:spAutoFit/>
          </a:bodyPr>
          <a:lstStyle/>
          <a:p>
            <a:pPr algn="ctr"/>
            <a:r>
              <a:rPr lang="en-US" sz="1200" dirty="0"/>
              <a:t>www.SafBonWater.com</a:t>
            </a:r>
          </a:p>
        </p:txBody>
      </p:sp>
    </p:spTree>
    <p:extLst>
      <p:ext uri="{BB962C8B-B14F-4D97-AF65-F5344CB8AC3E}">
        <p14:creationId xmlns:p14="http://schemas.microsoft.com/office/powerpoint/2010/main" val="920037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9077"/>
          <a:stretch/>
        </p:blipFill>
        <p:spPr>
          <a:xfrm>
            <a:off x="409027" y="3644219"/>
            <a:ext cx="2295603" cy="2782974"/>
          </a:xfrm>
          <a:prstGeom prst="roundRect">
            <a:avLst/>
          </a:prstGeom>
          <a:noFill/>
          <a:ln>
            <a:noFill/>
          </a:ln>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3717" r="7812"/>
          <a:stretch/>
        </p:blipFill>
        <p:spPr>
          <a:xfrm>
            <a:off x="5364922" y="959200"/>
            <a:ext cx="3422073" cy="4389454"/>
          </a:xfrm>
          <a:prstGeom prst="roundRect">
            <a:avLst/>
          </a:prstGeom>
        </p:spPr>
      </p:pic>
      <p:sp>
        <p:nvSpPr>
          <p:cNvPr id="8" name="TextBox 7"/>
          <p:cNvSpPr txBox="1"/>
          <p:nvPr/>
        </p:nvSpPr>
        <p:spPr>
          <a:xfrm>
            <a:off x="409027" y="1480977"/>
            <a:ext cx="4772573" cy="2062103"/>
          </a:xfrm>
          <a:prstGeom prst="rect">
            <a:avLst/>
          </a:prstGeom>
          <a:noFill/>
        </p:spPr>
        <p:txBody>
          <a:bodyPr wrap="square" rtlCol="0">
            <a:spAutoFit/>
          </a:bodyPr>
          <a:lstStyle/>
          <a:p>
            <a:pPr algn="just"/>
            <a:r>
              <a:rPr lang="en-US" sz="1600" dirty="0">
                <a:solidFill>
                  <a:schemeClr val="tx1">
                    <a:lumMod val="75000"/>
                    <a:lumOff val="25000"/>
                  </a:schemeClr>
                </a:solidFill>
              </a:rPr>
              <a:t>SWT was contracted by the owner’s general contractor to provide the design, fabrication and supply of the three brackish water reverse osmosis trains to treat tertiary treated wastewater. Also supplied were the cartridge filters, all local controls, instrument panels and sample panels. SWT provided installation supervision, testing, start –up and commissioning as well as training of the owner’s operators. </a:t>
            </a:r>
          </a:p>
        </p:txBody>
      </p:sp>
      <p:sp>
        <p:nvSpPr>
          <p:cNvPr id="9" name="Rectangle 8"/>
          <p:cNvSpPr/>
          <p:nvPr/>
        </p:nvSpPr>
        <p:spPr>
          <a:xfrm>
            <a:off x="2704630" y="4621660"/>
            <a:ext cx="3017297" cy="1453988"/>
          </a:xfrm>
          <a:prstGeom prst="rect">
            <a:avLst/>
          </a:prstGeom>
        </p:spPr>
        <p:txBody>
          <a:bodyPr wrap="square">
            <a:spAutoFit/>
          </a:bodyPr>
          <a:lstStyle/>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Feed water TDS: </a:t>
            </a:r>
          </a:p>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Permeate TDS:  ppm</a:t>
            </a:r>
          </a:p>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Permeate flow:  </a:t>
            </a:r>
            <a:r>
              <a:rPr lang="en-US" sz="1600" baseline="0" dirty="0" err="1">
                <a:ln>
                  <a:solidFill>
                    <a:schemeClr val="accent1">
                      <a:alpha val="0"/>
                    </a:schemeClr>
                  </a:solidFill>
                </a:ln>
                <a:solidFill>
                  <a:srgbClr val="00617A"/>
                </a:solidFill>
                <a:cs typeface="Arial" panose="020B0604020202020204" pitchFamily="34" charset="0"/>
              </a:rPr>
              <a:t>gpm</a:t>
            </a:r>
            <a:r>
              <a:rPr lang="en-US" sz="1600" baseline="0" dirty="0">
                <a:ln>
                  <a:solidFill>
                    <a:schemeClr val="accent1">
                      <a:alpha val="0"/>
                    </a:schemeClr>
                  </a:solidFill>
                </a:ln>
                <a:solidFill>
                  <a:srgbClr val="00617A"/>
                </a:solidFill>
                <a:cs typeface="Arial" panose="020B0604020202020204" pitchFamily="34" charset="0"/>
              </a:rPr>
              <a:t> per train</a:t>
            </a:r>
          </a:p>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RO Recovery: </a:t>
            </a:r>
          </a:p>
        </p:txBody>
      </p:sp>
      <p:sp>
        <p:nvSpPr>
          <p:cNvPr id="10" name="직사각형 11"/>
          <p:cNvSpPr/>
          <p:nvPr/>
        </p:nvSpPr>
        <p:spPr>
          <a:xfrm>
            <a:off x="2704631" y="4181728"/>
            <a:ext cx="1995202" cy="400110"/>
          </a:xfrm>
          <a:prstGeom prst="rect">
            <a:avLst/>
          </a:prstGeom>
        </p:spPr>
        <p:txBody>
          <a:bodyPr wrap="square">
            <a:spAutoFit/>
          </a:bodyPr>
          <a:lstStyle/>
          <a:p>
            <a:pPr algn="l"/>
            <a:r>
              <a:rPr lang="en-US" altLang="ko-KR" sz="2000" b="1" baseline="0" dirty="0">
                <a:ln>
                  <a:solidFill>
                    <a:schemeClr val="accent1">
                      <a:alpha val="0"/>
                    </a:schemeClr>
                  </a:solidFill>
                </a:ln>
                <a:solidFill>
                  <a:srgbClr val="00617A"/>
                </a:solidFill>
                <a:latin typeface="+mj-lt"/>
                <a:cs typeface="Arial" panose="020B0604020202020204" pitchFamily="34" charset="0"/>
              </a:rPr>
              <a:t>Operationa</a:t>
            </a:r>
            <a:r>
              <a:rPr lang="en-US" altLang="ko-KR" sz="2000" b="1" dirty="0">
                <a:ln>
                  <a:solidFill>
                    <a:schemeClr val="accent1">
                      <a:alpha val="0"/>
                    </a:schemeClr>
                  </a:solidFill>
                </a:ln>
                <a:solidFill>
                  <a:srgbClr val="00617A"/>
                </a:solidFill>
                <a:latin typeface="+mj-lt"/>
                <a:cs typeface="Arial" panose="020B0604020202020204" pitchFamily="34" charset="0"/>
              </a:rPr>
              <a:t>l</a:t>
            </a:r>
            <a:r>
              <a:rPr lang="en-US" altLang="ko-KR" sz="2000" b="1" baseline="0" dirty="0">
                <a:ln>
                  <a:solidFill>
                    <a:schemeClr val="accent1">
                      <a:alpha val="0"/>
                    </a:schemeClr>
                  </a:solidFill>
                </a:ln>
                <a:solidFill>
                  <a:srgbClr val="00617A"/>
                </a:solidFill>
                <a:latin typeface="+mj-lt"/>
                <a:cs typeface="Arial" panose="020B0604020202020204" pitchFamily="34" charset="0"/>
              </a:rPr>
              <a:t> Data:</a:t>
            </a:r>
            <a:endParaRPr lang="ko-KR" altLang="en-US" sz="2000" b="1" baseline="0" dirty="0">
              <a:ln>
                <a:solidFill>
                  <a:schemeClr val="accent1">
                    <a:alpha val="0"/>
                  </a:schemeClr>
                </a:solidFill>
              </a:ln>
              <a:solidFill>
                <a:srgbClr val="00617A"/>
              </a:solidFill>
              <a:latin typeface="+mj-lt"/>
              <a:cs typeface="Arial" panose="020B0604020202020204" pitchFamily="34" charset="0"/>
            </a:endParaRPr>
          </a:p>
        </p:txBody>
      </p:sp>
    </p:spTree>
    <p:extLst>
      <p:ext uri="{BB962C8B-B14F-4D97-AF65-F5344CB8AC3E}">
        <p14:creationId xmlns:p14="http://schemas.microsoft.com/office/powerpoint/2010/main" val="3708709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8075" y="401040"/>
            <a:ext cx="7370618" cy="923330"/>
          </a:xfrm>
          <a:prstGeom prst="rect">
            <a:avLst/>
          </a:prstGeom>
          <a:noFill/>
        </p:spPr>
        <p:txBody>
          <a:bodyPr wrap="square" lIns="0" tIns="0" rIns="0" bIns="0" rtlCol="0">
            <a:spAutoFit/>
          </a:bodyPr>
          <a:lstStyle/>
          <a:p>
            <a:pPr algn="r">
              <a:lnSpc>
                <a:spcPts val="2400"/>
              </a:lnSpc>
            </a:pPr>
            <a:r>
              <a:rPr lang="en-US" sz="2400" b="1" baseline="0" dirty="0">
                <a:ln>
                  <a:solidFill>
                    <a:schemeClr val="accent1">
                      <a:alpha val="0"/>
                    </a:schemeClr>
                  </a:solidFill>
                </a:ln>
                <a:solidFill>
                  <a:srgbClr val="0D47A1"/>
                </a:solidFill>
                <a:latin typeface="Lato Black" panose="020F0502020204030203" pitchFamily="34" charset="0"/>
                <a:ea typeface="Lato Black" panose="020F0502020204030203" pitchFamily="34" charset="0"/>
                <a:cs typeface="Lato Black" panose="020F0502020204030203" pitchFamily="34" charset="0"/>
              </a:rPr>
              <a:t>Advanced Water Purification Facility -Initial Expansion of the Groundwater Replenishment System (GWRS) Project</a:t>
            </a:r>
          </a:p>
        </p:txBody>
      </p:sp>
      <p:sp>
        <p:nvSpPr>
          <p:cNvPr id="3" name="Text Box 3"/>
          <p:cNvSpPr txBox="1">
            <a:spLocks noChangeArrowheads="1"/>
          </p:cNvSpPr>
          <p:nvPr/>
        </p:nvSpPr>
        <p:spPr bwMode="auto">
          <a:xfrm>
            <a:off x="278898" y="3923063"/>
            <a:ext cx="5207051" cy="2677656"/>
          </a:xfrm>
          <a:prstGeom prst="rect">
            <a:avLst/>
          </a:prstGeom>
          <a:extLst/>
        </p:spPr>
        <p:txBody>
          <a:bodyPr wrap="square">
            <a:spAutoFit/>
          </a:bodyPr>
          <a:lstStyle>
            <a:defPPr>
              <a:defRPr lang="en-US"/>
            </a:defPPr>
            <a:lvl1pPr algn="l">
              <a:lnSpc>
                <a:spcPct val="150000"/>
              </a:lnSpc>
              <a:defRPr sz="1500" b="1" baseline="0">
                <a:ln>
                  <a:solidFill>
                    <a:schemeClr val="accent1">
                      <a:alpha val="0"/>
                    </a:schemeClr>
                  </a:solidFill>
                </a:ln>
                <a:latin typeface="+mj-lt"/>
                <a:cs typeface="Arial" panose="020B0604020202020204" pitchFamily="34" charset="0"/>
              </a:defRPr>
            </a:lvl1pPr>
          </a:lstStyle>
          <a:p>
            <a:r>
              <a:rPr lang="en-US" sz="1600" dirty="0">
                <a:solidFill>
                  <a:schemeClr val="tx1">
                    <a:lumMod val="75000"/>
                    <a:lumOff val="25000"/>
                  </a:schemeClr>
                </a:solidFill>
                <a:latin typeface="+mn-lt"/>
              </a:rPr>
              <a:t>Owner: Orange County Water District </a:t>
            </a:r>
          </a:p>
          <a:p>
            <a:r>
              <a:rPr lang="en-US" sz="1600" dirty="0">
                <a:solidFill>
                  <a:schemeClr val="tx1">
                    <a:lumMod val="75000"/>
                    <a:lumOff val="25000"/>
                  </a:schemeClr>
                </a:solidFill>
                <a:latin typeface="+mn-lt"/>
              </a:rPr>
              <a:t>Owner’s Engineer: Black &amp; Veatch</a:t>
            </a:r>
          </a:p>
          <a:p>
            <a:r>
              <a:rPr lang="en-US" sz="1600" dirty="0">
                <a:solidFill>
                  <a:schemeClr val="tx1">
                    <a:lumMod val="75000"/>
                    <a:lumOff val="25000"/>
                  </a:schemeClr>
                </a:solidFill>
                <a:latin typeface="+mn-lt"/>
              </a:rPr>
              <a:t>Client: McCarthy Building Companies, Inc.</a:t>
            </a:r>
          </a:p>
          <a:p>
            <a:r>
              <a:rPr lang="en-US" sz="1600" dirty="0">
                <a:solidFill>
                  <a:schemeClr val="tx1">
                    <a:lumMod val="75000"/>
                    <a:lumOff val="25000"/>
                  </a:schemeClr>
                </a:solidFill>
                <a:latin typeface="+mn-lt"/>
              </a:rPr>
              <a:t>Location: Fountain Valley, CA -USA </a:t>
            </a:r>
          </a:p>
          <a:p>
            <a:r>
              <a:rPr lang="en-US" sz="1600" dirty="0">
                <a:solidFill>
                  <a:schemeClr val="tx1">
                    <a:lumMod val="75000"/>
                    <a:lumOff val="25000"/>
                  </a:schemeClr>
                </a:solidFill>
                <a:latin typeface="+mn-lt"/>
              </a:rPr>
              <a:t>Capacity: 30.0 MGD (6 x 5 MGD)</a:t>
            </a:r>
          </a:p>
          <a:p>
            <a:r>
              <a:rPr lang="en-US" sz="1600" dirty="0">
                <a:solidFill>
                  <a:schemeClr val="tx1">
                    <a:lumMod val="75000"/>
                    <a:lumOff val="25000"/>
                  </a:schemeClr>
                </a:solidFill>
                <a:latin typeface="+mn-lt"/>
              </a:rPr>
              <a:t>Start-up: 2015</a:t>
            </a:r>
          </a:p>
          <a:p>
            <a:r>
              <a:rPr lang="en-US" sz="1600" dirty="0">
                <a:solidFill>
                  <a:schemeClr val="tx1">
                    <a:lumMod val="75000"/>
                    <a:lumOff val="25000"/>
                  </a:schemeClr>
                </a:solidFill>
                <a:latin typeface="+mn-lt"/>
              </a:rPr>
              <a:t>Application: Municipal water reuse, indirect potable</a:t>
            </a:r>
          </a:p>
        </p:txBody>
      </p:sp>
      <p:grpSp>
        <p:nvGrpSpPr>
          <p:cNvPr id="4" name="Group 3"/>
          <p:cNvGrpSpPr/>
          <p:nvPr/>
        </p:nvGrpSpPr>
        <p:grpSpPr>
          <a:xfrm>
            <a:off x="549925" y="1457543"/>
            <a:ext cx="8228768" cy="2918849"/>
            <a:chOff x="-713001" y="364456"/>
            <a:chExt cx="9108837" cy="3384195"/>
          </a:xfrm>
        </p:grpSpPr>
        <p:pic>
          <p:nvPicPr>
            <p:cNvPr id="5" name="Picture 1" descr="GWRS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945" t="13147" b="20802"/>
            <a:stretch/>
          </p:blipFill>
          <p:spPr bwMode="auto">
            <a:xfrm>
              <a:off x="-713001" y="367982"/>
              <a:ext cx="4761968" cy="2904855"/>
            </a:xfrm>
            <a:prstGeom prst="round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GWRS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9515" y="364456"/>
              <a:ext cx="3986321" cy="3384195"/>
            </a:xfrm>
            <a:prstGeom prst="round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p:cNvSpPr txBox="1"/>
          <p:nvPr/>
        </p:nvSpPr>
        <p:spPr>
          <a:xfrm>
            <a:off x="5287347" y="4925064"/>
            <a:ext cx="3491346" cy="1169551"/>
          </a:xfrm>
          <a:prstGeom prst="rect">
            <a:avLst/>
          </a:prstGeom>
          <a:noFill/>
        </p:spPr>
        <p:txBody>
          <a:bodyPr wrap="square" rtlCol="0">
            <a:spAutoFit/>
          </a:bodyPr>
          <a:lstStyle/>
          <a:p>
            <a:r>
              <a:rPr lang="en-US" sz="1400" dirty="0">
                <a:solidFill>
                  <a:srgbClr val="0D47A1"/>
                </a:solidFill>
              </a:rPr>
              <a:t>“The Orange County Ground Water Replenishment System is the largest water purification project of it’s kind in the world”.  The overall plant produces 100 MGD of high quality, purified water. </a:t>
            </a:r>
          </a:p>
        </p:txBody>
      </p:sp>
      <p:sp>
        <p:nvSpPr>
          <p:cNvPr id="8" name="TextBox 7">
            <a:extLst>
              <a:ext uri="{FF2B5EF4-FFF2-40B4-BE49-F238E27FC236}">
                <a16:creationId xmlns:a16="http://schemas.microsoft.com/office/drawing/2014/main" id="{3D5C45A1-7A27-4325-B7E8-9E6040235BDD}"/>
              </a:ext>
            </a:extLst>
          </p:cNvPr>
          <p:cNvSpPr txBox="1"/>
          <p:nvPr/>
        </p:nvSpPr>
        <p:spPr>
          <a:xfrm>
            <a:off x="2030139" y="6496252"/>
            <a:ext cx="5112327" cy="276999"/>
          </a:xfrm>
          <a:prstGeom prst="rect">
            <a:avLst/>
          </a:prstGeom>
          <a:noFill/>
        </p:spPr>
        <p:txBody>
          <a:bodyPr wrap="square" rtlCol="0">
            <a:spAutoFit/>
          </a:bodyPr>
          <a:lstStyle/>
          <a:p>
            <a:pPr algn="ctr"/>
            <a:r>
              <a:rPr lang="en-US" sz="1200" dirty="0"/>
              <a:t>www.SafBonWater.com</a:t>
            </a:r>
          </a:p>
        </p:txBody>
      </p:sp>
    </p:spTree>
    <p:extLst>
      <p:ext uri="{BB962C8B-B14F-4D97-AF65-F5344CB8AC3E}">
        <p14:creationId xmlns:p14="http://schemas.microsoft.com/office/powerpoint/2010/main" val="3090428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6110" t="1126" r="13141" b="21924"/>
          <a:stretch/>
        </p:blipFill>
        <p:spPr>
          <a:xfrm>
            <a:off x="287377" y="3344336"/>
            <a:ext cx="3840947" cy="3133188"/>
          </a:xfrm>
          <a:prstGeom prst="roundRect">
            <a:avLst/>
          </a:prstGeom>
          <a:ln>
            <a:noFill/>
          </a:ln>
          <a:effec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10829"/>
          <a:stretch/>
        </p:blipFill>
        <p:spPr>
          <a:xfrm>
            <a:off x="4693023" y="379321"/>
            <a:ext cx="4138449" cy="2767726"/>
          </a:xfrm>
          <a:prstGeom prst="roundRect">
            <a:avLst/>
          </a:prstGeom>
          <a:ln>
            <a:noFill/>
          </a:ln>
          <a:effectLst/>
        </p:spPr>
      </p:pic>
      <p:sp>
        <p:nvSpPr>
          <p:cNvPr id="7" name="TextBox 6"/>
          <p:cNvSpPr txBox="1"/>
          <p:nvPr/>
        </p:nvSpPr>
        <p:spPr>
          <a:xfrm>
            <a:off x="287377" y="1216724"/>
            <a:ext cx="4201825" cy="2062103"/>
          </a:xfrm>
          <a:prstGeom prst="rect">
            <a:avLst/>
          </a:prstGeom>
          <a:noFill/>
        </p:spPr>
        <p:txBody>
          <a:bodyPr wrap="square" rtlCol="0">
            <a:spAutoFit/>
          </a:bodyPr>
          <a:lstStyle/>
          <a:p>
            <a:pPr algn="just"/>
            <a:r>
              <a:rPr lang="en-US" sz="1600" dirty="0">
                <a:solidFill>
                  <a:schemeClr val="tx1">
                    <a:lumMod val="75000"/>
                    <a:lumOff val="25000"/>
                  </a:schemeClr>
                </a:solidFill>
              </a:rPr>
              <a:t>SWT was contracted by the owner’s general contractor to design, fabricate, deliver and supervise installation of the 30 MGD reverse osmosis system required for this project. The six RO trains are fed MF product water and RO permeate is further treated with UV and hydrogen peroxide to produce water that meets drinking water standards. </a:t>
            </a:r>
          </a:p>
        </p:txBody>
      </p:sp>
      <p:sp>
        <p:nvSpPr>
          <p:cNvPr id="8" name="TextBox 7"/>
          <p:cNvSpPr txBox="1"/>
          <p:nvPr/>
        </p:nvSpPr>
        <p:spPr>
          <a:xfrm>
            <a:off x="4308764" y="3278827"/>
            <a:ext cx="4522708" cy="1815882"/>
          </a:xfrm>
          <a:prstGeom prst="rect">
            <a:avLst/>
          </a:prstGeom>
          <a:noFill/>
        </p:spPr>
        <p:txBody>
          <a:bodyPr wrap="square" rtlCol="0">
            <a:spAutoFit/>
          </a:bodyPr>
          <a:lstStyle/>
          <a:p>
            <a:pPr algn="just"/>
            <a:r>
              <a:rPr lang="en-US" sz="1600" dirty="0">
                <a:solidFill>
                  <a:schemeClr val="tx1">
                    <a:lumMod val="75000"/>
                    <a:lumOff val="25000"/>
                  </a:schemeClr>
                </a:solidFill>
              </a:rPr>
              <a:t>The RO system incorporated six FEDCO energy recovery turbines with VFD’s and PLC. The FEDCO ERD  will recover ____ of energy reducing the size of the feed pumps by ___. SWT supplied all RO train local controls, valves, panels and Dow XFRLE-400/340i membrane elements. We provided system testing, start-up and owner training. </a:t>
            </a:r>
          </a:p>
        </p:txBody>
      </p:sp>
      <p:sp>
        <p:nvSpPr>
          <p:cNvPr id="9" name="Rectangle 8"/>
          <p:cNvSpPr/>
          <p:nvPr/>
        </p:nvSpPr>
        <p:spPr>
          <a:xfrm>
            <a:off x="5633342" y="5165429"/>
            <a:ext cx="3318178" cy="1453988"/>
          </a:xfrm>
          <a:prstGeom prst="rect">
            <a:avLst/>
          </a:prstGeom>
        </p:spPr>
        <p:txBody>
          <a:bodyPr wrap="square">
            <a:spAutoFit/>
          </a:bodyPr>
          <a:lstStyle/>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Feed water TDS: </a:t>
            </a:r>
            <a:r>
              <a:rPr lang="en-US" sz="1600" dirty="0">
                <a:ln>
                  <a:solidFill>
                    <a:schemeClr val="accent1">
                      <a:alpha val="0"/>
                    </a:schemeClr>
                  </a:solidFill>
                </a:ln>
                <a:solidFill>
                  <a:srgbClr val="00617A"/>
                </a:solidFill>
                <a:cs typeface="Arial" panose="020B0604020202020204" pitchFamily="34" charset="0"/>
              </a:rPr>
              <a:t>936 </a:t>
            </a:r>
            <a:r>
              <a:rPr lang="en-US" sz="1600" baseline="0" dirty="0">
                <a:ln>
                  <a:solidFill>
                    <a:schemeClr val="accent1">
                      <a:alpha val="0"/>
                    </a:schemeClr>
                  </a:solidFill>
                </a:ln>
                <a:solidFill>
                  <a:srgbClr val="00617A"/>
                </a:solidFill>
                <a:cs typeface="Arial" panose="020B0604020202020204" pitchFamily="34" charset="0"/>
              </a:rPr>
              <a:t>ppm</a:t>
            </a:r>
          </a:p>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Permeate TDS: </a:t>
            </a:r>
            <a:r>
              <a:rPr lang="en-US" sz="1600" dirty="0">
                <a:ln>
                  <a:solidFill>
                    <a:schemeClr val="accent1">
                      <a:alpha val="0"/>
                    </a:schemeClr>
                  </a:solidFill>
                </a:ln>
                <a:solidFill>
                  <a:srgbClr val="00617A"/>
                </a:solidFill>
                <a:cs typeface="Arial" panose="020B0604020202020204" pitchFamily="34" charset="0"/>
              </a:rPr>
              <a:t>33</a:t>
            </a:r>
            <a:r>
              <a:rPr lang="en-US" sz="1600" baseline="0" dirty="0">
                <a:ln>
                  <a:solidFill>
                    <a:schemeClr val="accent1">
                      <a:alpha val="0"/>
                    </a:schemeClr>
                  </a:solidFill>
                </a:ln>
                <a:solidFill>
                  <a:srgbClr val="00617A"/>
                </a:solidFill>
                <a:cs typeface="Arial" panose="020B0604020202020204" pitchFamily="34" charset="0"/>
              </a:rPr>
              <a:t> ppm</a:t>
            </a:r>
          </a:p>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Permeate flow: </a:t>
            </a:r>
            <a:r>
              <a:rPr lang="en-US" sz="1600" dirty="0">
                <a:ln>
                  <a:solidFill>
                    <a:schemeClr val="accent1">
                      <a:alpha val="0"/>
                    </a:schemeClr>
                  </a:solidFill>
                </a:ln>
                <a:solidFill>
                  <a:srgbClr val="00617A"/>
                </a:solidFill>
                <a:cs typeface="Arial" panose="020B0604020202020204" pitchFamily="34" charset="0"/>
              </a:rPr>
              <a:t> </a:t>
            </a:r>
            <a:r>
              <a:rPr lang="en-US" sz="1600" baseline="0" dirty="0" err="1">
                <a:ln>
                  <a:solidFill>
                    <a:schemeClr val="accent1">
                      <a:alpha val="0"/>
                    </a:schemeClr>
                  </a:solidFill>
                </a:ln>
                <a:solidFill>
                  <a:srgbClr val="00617A"/>
                </a:solidFill>
                <a:cs typeface="Arial" panose="020B0604020202020204" pitchFamily="34" charset="0"/>
              </a:rPr>
              <a:t>gpm</a:t>
            </a:r>
            <a:r>
              <a:rPr lang="en-US" sz="1600" baseline="0" dirty="0">
                <a:ln>
                  <a:solidFill>
                    <a:schemeClr val="accent1">
                      <a:alpha val="0"/>
                    </a:schemeClr>
                  </a:solidFill>
                </a:ln>
                <a:solidFill>
                  <a:srgbClr val="00617A"/>
                </a:solidFill>
                <a:cs typeface="Arial" panose="020B0604020202020204" pitchFamily="34" charset="0"/>
              </a:rPr>
              <a:t> per train</a:t>
            </a:r>
          </a:p>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RO Recovery:</a:t>
            </a:r>
          </a:p>
        </p:txBody>
      </p:sp>
      <p:sp>
        <p:nvSpPr>
          <p:cNvPr id="10" name="직사각형 11"/>
          <p:cNvSpPr/>
          <p:nvPr/>
        </p:nvSpPr>
        <p:spPr>
          <a:xfrm>
            <a:off x="4388223" y="5340930"/>
            <a:ext cx="1394661" cy="646331"/>
          </a:xfrm>
          <a:prstGeom prst="rect">
            <a:avLst/>
          </a:prstGeom>
        </p:spPr>
        <p:txBody>
          <a:bodyPr wrap="square">
            <a:spAutoFit/>
          </a:bodyPr>
          <a:lstStyle/>
          <a:p>
            <a:pPr algn="l"/>
            <a:r>
              <a:rPr lang="en-US" altLang="ko-KR" b="1" baseline="0" dirty="0">
                <a:ln>
                  <a:solidFill>
                    <a:schemeClr val="accent1">
                      <a:alpha val="0"/>
                    </a:schemeClr>
                  </a:solidFill>
                </a:ln>
                <a:solidFill>
                  <a:srgbClr val="00617A"/>
                </a:solidFill>
                <a:latin typeface="+mj-lt"/>
                <a:cs typeface="Arial" panose="020B0604020202020204" pitchFamily="34" charset="0"/>
              </a:rPr>
              <a:t>Operationa</a:t>
            </a:r>
            <a:r>
              <a:rPr lang="en-US" altLang="ko-KR" b="1" dirty="0">
                <a:ln>
                  <a:solidFill>
                    <a:schemeClr val="accent1">
                      <a:alpha val="0"/>
                    </a:schemeClr>
                  </a:solidFill>
                </a:ln>
                <a:solidFill>
                  <a:srgbClr val="00617A"/>
                </a:solidFill>
                <a:latin typeface="+mj-lt"/>
                <a:cs typeface="Arial" panose="020B0604020202020204" pitchFamily="34" charset="0"/>
              </a:rPr>
              <a:t>l</a:t>
            </a:r>
            <a:r>
              <a:rPr lang="en-US" altLang="ko-KR" b="1" baseline="0" dirty="0">
                <a:ln>
                  <a:solidFill>
                    <a:schemeClr val="accent1">
                      <a:alpha val="0"/>
                    </a:schemeClr>
                  </a:solidFill>
                </a:ln>
                <a:solidFill>
                  <a:srgbClr val="00617A"/>
                </a:solidFill>
                <a:latin typeface="+mj-lt"/>
                <a:cs typeface="Arial" panose="020B0604020202020204" pitchFamily="34" charset="0"/>
              </a:rPr>
              <a:t> Data:</a:t>
            </a:r>
            <a:endParaRPr lang="ko-KR" altLang="en-US" b="1" baseline="0" dirty="0">
              <a:ln>
                <a:solidFill>
                  <a:schemeClr val="accent1">
                    <a:alpha val="0"/>
                  </a:schemeClr>
                </a:solidFill>
              </a:ln>
              <a:solidFill>
                <a:srgbClr val="00617A"/>
              </a:solidFill>
              <a:latin typeface="+mj-lt"/>
              <a:cs typeface="Arial" panose="020B0604020202020204" pitchFamily="34" charset="0"/>
            </a:endParaRPr>
          </a:p>
        </p:txBody>
      </p:sp>
    </p:spTree>
    <p:extLst>
      <p:ext uri="{BB962C8B-B14F-4D97-AF65-F5344CB8AC3E}">
        <p14:creationId xmlns:p14="http://schemas.microsoft.com/office/powerpoint/2010/main" val="717496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112727" y="4150093"/>
            <a:ext cx="441359" cy="169277"/>
          </a:xfrm>
          <a:prstGeom prst="rect">
            <a:avLst/>
          </a:prstGeom>
          <a:noFill/>
        </p:spPr>
        <p:txBody>
          <a:bodyPr wrap="square" lIns="0" tIns="0" rIns="0" bIns="0" rtlCol="0">
            <a:spAutoFit/>
          </a:bodyPr>
          <a:lstStyle/>
          <a:p>
            <a:pPr algn="l"/>
            <a:r>
              <a:rPr lang="en-US" sz="1100" b="1" baseline="0" dirty="0">
                <a:latin typeface="+mj-lt"/>
                <a:cs typeface="Arial" pitchFamily="34" charset="0"/>
              </a:rPr>
              <a:t>UF </a:t>
            </a:r>
            <a:r>
              <a:rPr lang="en-US" sz="1100" b="1" baseline="0" dirty="0" err="1">
                <a:latin typeface="+mj-lt"/>
                <a:cs typeface="Arial" pitchFamily="34" charset="0"/>
              </a:rPr>
              <a:t>skd</a:t>
            </a:r>
            <a:endParaRPr lang="en-US" sz="1100" b="1" baseline="0" dirty="0">
              <a:latin typeface="+mj-lt"/>
              <a:cs typeface="Arial" pitchFamily="34" charset="0"/>
            </a:endParaRPr>
          </a:p>
        </p:txBody>
      </p:sp>
      <p:sp>
        <p:nvSpPr>
          <p:cNvPr id="8" name="Text Box 4"/>
          <p:cNvSpPr txBox="1">
            <a:spLocks noChangeArrowheads="1"/>
          </p:cNvSpPr>
          <p:nvPr/>
        </p:nvSpPr>
        <p:spPr bwMode="auto">
          <a:xfrm>
            <a:off x="1988223" y="393729"/>
            <a:ext cx="6892541" cy="738664"/>
          </a:xfrm>
          <a:prstGeom prst="rect">
            <a:avLst/>
          </a:prstGeom>
          <a:noFill/>
          <a:extLst/>
        </p:spPr>
        <p:txBody>
          <a:bodyPr wrap="square" lIns="0" tIns="0" rIns="0" bIns="0" rtlCol="0">
            <a:spAutoFit/>
          </a:bodyPr>
          <a:lstStyle>
            <a:defPPr>
              <a:defRPr lang="en-US"/>
            </a:defPPr>
            <a:lvl1pPr algn="l">
              <a:defRPr sz="2400" b="1" baseline="0">
                <a:ln>
                  <a:solidFill>
                    <a:schemeClr val="accent1">
                      <a:alpha val="0"/>
                    </a:schemeClr>
                  </a:solidFill>
                </a:ln>
                <a:solidFill>
                  <a:srgbClr val="0088CE"/>
                </a:solidFill>
                <a:latin typeface="+mj-lt"/>
                <a:cs typeface="Arial" pitchFamily="34" charset="0"/>
              </a:defRPr>
            </a:lvl1pPr>
          </a:lstStyle>
          <a:p>
            <a:pPr algn="r"/>
            <a:r>
              <a:rPr lang="en-US" dirty="0">
                <a:solidFill>
                  <a:srgbClr val="0D47A1"/>
                </a:solidFill>
                <a:latin typeface="Lato Black" panose="020F0502020204030203" pitchFamily="34" charset="0"/>
                <a:ea typeface="Lato Black" panose="020F0502020204030203" pitchFamily="34" charset="0"/>
                <a:cs typeface="Lato Black" panose="020F0502020204030203" pitchFamily="34" charset="0"/>
              </a:rPr>
              <a:t>Karbala Refinery Project - Waste Water Treatment Package </a:t>
            </a:r>
          </a:p>
        </p:txBody>
      </p:sp>
      <p:pic>
        <p:nvPicPr>
          <p:cNvPr id="9" name="Picture 3" descr="karbala-Project Config copy"/>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t="17296"/>
          <a:stretch>
            <a:fillRect/>
          </a:stretch>
        </p:blipFill>
        <p:spPr bwMode="auto">
          <a:xfrm>
            <a:off x="332509" y="1427019"/>
            <a:ext cx="6225580" cy="3817041"/>
          </a:xfrm>
          <a:prstGeom prst="roundRect">
            <a:avLst/>
          </a:prstGeom>
          <a:ln>
            <a:solidFill>
              <a:schemeClr val="accent1"/>
            </a:solidFill>
          </a:ln>
          <a:effectLst/>
          <a:extLst>
            <a:ext uri="{909E8E84-426E-40DD-AFC4-6F175D3DCCD1}">
              <a14:hiddenFill xmlns:a14="http://schemas.microsoft.com/office/drawing/2010/main">
                <a:solidFill>
                  <a:srgbClr val="FFFFFF"/>
                </a:solidFill>
              </a14:hiddenFill>
            </a:ext>
          </a:extLst>
        </p:spPr>
      </p:pic>
      <p:sp>
        <p:nvSpPr>
          <p:cNvPr id="10" name="Text Box 2"/>
          <p:cNvSpPr txBox="1"/>
          <p:nvPr/>
        </p:nvSpPr>
        <p:spPr>
          <a:xfrm>
            <a:off x="6558089" y="1427019"/>
            <a:ext cx="2322675" cy="3416320"/>
          </a:xfrm>
          <a:prstGeom prst="rect">
            <a:avLst/>
          </a:prstGeom>
        </p:spPr>
        <p:txBody>
          <a:bodyPr wrap="square">
            <a:spAutoFit/>
          </a:bodyPr>
          <a:lstStyle>
            <a:defPPr>
              <a:defRPr lang="en-US"/>
            </a:defPPr>
            <a:lvl1pPr algn="l">
              <a:defRPr sz="1800" b="1" baseline="0">
                <a:ln>
                  <a:solidFill>
                    <a:schemeClr val="accent1">
                      <a:alpha val="0"/>
                    </a:schemeClr>
                  </a:solidFill>
                </a:ln>
                <a:solidFill>
                  <a:srgbClr val="808080"/>
                </a:solidFill>
                <a:latin typeface="+mj-lt"/>
                <a:cs typeface="Arial" panose="020B0604020202020204" pitchFamily="34" charset="0"/>
              </a:defRPr>
            </a:lvl1pPr>
          </a:lstStyle>
          <a:p>
            <a:pPr>
              <a:lnSpc>
                <a:spcPct val="150000"/>
              </a:lnSpc>
            </a:pPr>
            <a:r>
              <a:rPr lang="en-US" sz="1600" dirty="0">
                <a:solidFill>
                  <a:schemeClr val="tx1">
                    <a:lumMod val="75000"/>
                    <a:lumOff val="25000"/>
                  </a:schemeClr>
                </a:solidFill>
                <a:latin typeface="+mn-lt"/>
              </a:rPr>
              <a:t>Owner: State Company for Oil Project (SCOP)</a:t>
            </a:r>
          </a:p>
          <a:p>
            <a:pPr>
              <a:lnSpc>
                <a:spcPct val="150000"/>
              </a:lnSpc>
            </a:pPr>
            <a:r>
              <a:rPr lang="en-US" sz="1600" dirty="0">
                <a:solidFill>
                  <a:schemeClr val="tx1">
                    <a:lumMod val="75000"/>
                    <a:lumOff val="25000"/>
                  </a:schemeClr>
                </a:solidFill>
                <a:latin typeface="+mn-lt"/>
              </a:rPr>
              <a:t>Client: HDGSK JV  (Hyundai E&amp;C, Hyundai Eng., GS E&amp;C , SK E&amp;C)</a:t>
            </a:r>
          </a:p>
          <a:p>
            <a:pPr>
              <a:lnSpc>
                <a:spcPct val="150000"/>
              </a:lnSpc>
            </a:pPr>
            <a:r>
              <a:rPr lang="en-US" sz="1600" dirty="0">
                <a:solidFill>
                  <a:schemeClr val="tx1">
                    <a:lumMod val="75000"/>
                    <a:lumOff val="25000"/>
                  </a:schemeClr>
                </a:solidFill>
                <a:latin typeface="+mn-lt"/>
              </a:rPr>
              <a:t>Location: Karbala, Iraq </a:t>
            </a:r>
          </a:p>
          <a:p>
            <a:pPr>
              <a:lnSpc>
                <a:spcPct val="150000"/>
              </a:lnSpc>
            </a:pPr>
            <a:r>
              <a:rPr lang="en-US" sz="1600" dirty="0">
                <a:solidFill>
                  <a:schemeClr val="tx1">
                    <a:lumMod val="75000"/>
                    <a:lumOff val="25000"/>
                  </a:schemeClr>
                </a:solidFill>
                <a:latin typeface="+mn-lt"/>
              </a:rPr>
              <a:t>Feed Capacity: 12,672 m3/d </a:t>
            </a:r>
          </a:p>
          <a:p>
            <a:pPr>
              <a:lnSpc>
                <a:spcPct val="150000"/>
              </a:lnSpc>
            </a:pPr>
            <a:r>
              <a:rPr lang="en-US" sz="1600" dirty="0">
                <a:solidFill>
                  <a:schemeClr val="tx1">
                    <a:lumMod val="75000"/>
                    <a:lumOff val="25000"/>
                  </a:schemeClr>
                </a:solidFill>
                <a:latin typeface="+mn-lt"/>
              </a:rPr>
              <a:t>Start-up: Projected 2018</a:t>
            </a:r>
          </a:p>
        </p:txBody>
      </p:sp>
      <p:sp>
        <p:nvSpPr>
          <p:cNvPr id="11" name="Rectangle 10"/>
          <p:cNvSpPr/>
          <p:nvPr/>
        </p:nvSpPr>
        <p:spPr>
          <a:xfrm>
            <a:off x="2191447" y="5507297"/>
            <a:ext cx="5417128" cy="954107"/>
          </a:xfrm>
          <a:prstGeom prst="rect">
            <a:avLst/>
          </a:prstGeom>
        </p:spPr>
        <p:txBody>
          <a:bodyPr wrap="square">
            <a:spAutoFit/>
          </a:bodyPr>
          <a:lstStyle/>
          <a:p>
            <a:r>
              <a:rPr lang="en-US" sz="1400" dirty="0">
                <a:solidFill>
                  <a:srgbClr val="0D47A1"/>
                </a:solidFill>
              </a:rPr>
              <a:t>“The Karbala Refinery Project, which includes the construction of four refineries, is expected to produce a range of products including liquefied gas, petrol, gas oil, fuel oil and jet fuel to serve growing domestic needs.”</a:t>
            </a:r>
          </a:p>
        </p:txBody>
      </p:sp>
      <p:sp>
        <p:nvSpPr>
          <p:cNvPr id="12" name="TextBox 11">
            <a:extLst>
              <a:ext uri="{FF2B5EF4-FFF2-40B4-BE49-F238E27FC236}">
                <a16:creationId xmlns:a16="http://schemas.microsoft.com/office/drawing/2014/main" id="{78B2FF48-9AC7-474D-8B91-B4B51A8105F9}"/>
              </a:ext>
            </a:extLst>
          </p:cNvPr>
          <p:cNvSpPr txBox="1"/>
          <p:nvPr/>
        </p:nvSpPr>
        <p:spPr>
          <a:xfrm>
            <a:off x="2030139" y="6496252"/>
            <a:ext cx="5112327" cy="276999"/>
          </a:xfrm>
          <a:prstGeom prst="rect">
            <a:avLst/>
          </a:prstGeom>
          <a:noFill/>
        </p:spPr>
        <p:txBody>
          <a:bodyPr wrap="square" rtlCol="0">
            <a:spAutoFit/>
          </a:bodyPr>
          <a:lstStyle/>
          <a:p>
            <a:pPr algn="ctr"/>
            <a:r>
              <a:rPr lang="en-US" sz="1200" dirty="0"/>
              <a:t>www.SafBonWater.com</a:t>
            </a:r>
          </a:p>
        </p:txBody>
      </p:sp>
    </p:spTree>
    <p:extLst>
      <p:ext uri="{BB962C8B-B14F-4D97-AF65-F5344CB8AC3E}">
        <p14:creationId xmlns:p14="http://schemas.microsoft.com/office/powerpoint/2010/main" val="4038398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3018" t="6793" r="8500" b="9709"/>
          <a:stretch/>
        </p:blipFill>
        <p:spPr bwMode="auto">
          <a:xfrm>
            <a:off x="1006970" y="3080791"/>
            <a:ext cx="7208774" cy="2788319"/>
          </a:xfrm>
          <a:prstGeom prst="round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63236" y="1450294"/>
            <a:ext cx="8160328" cy="2200089"/>
          </a:xfrm>
          <a:prstGeom prst="rect">
            <a:avLst/>
          </a:prstGeom>
        </p:spPr>
        <p:txBody>
          <a:bodyPr wrap="square">
            <a:spAutoFit/>
          </a:bodyPr>
          <a:lstStyle/>
          <a:p>
            <a:pPr marL="194310" marR="45720" lvl="1" algn="l">
              <a:lnSpc>
                <a:spcPct val="107000"/>
              </a:lnSpc>
              <a:spcBef>
                <a:spcPts val="0"/>
              </a:spcBef>
              <a:spcAft>
                <a:spcPts val="0"/>
              </a:spcAft>
              <a:tabLst>
                <a:tab pos="914400" algn="l"/>
              </a:tabLst>
            </a:pPr>
            <a:r>
              <a:rPr lang="en-US" sz="1600" baseline="0" dirty="0">
                <a:ln>
                  <a:solidFill>
                    <a:schemeClr val="accent1">
                      <a:alpha val="0"/>
                    </a:schemeClr>
                  </a:solidFill>
                </a:ln>
                <a:cs typeface="Arial" panose="020B0604020202020204" pitchFamily="34" charset="0"/>
              </a:rPr>
              <a:t>SWT was awarded the contract to engineer</a:t>
            </a:r>
            <a:r>
              <a:rPr lang="en-US" sz="1600" dirty="0">
                <a:ln>
                  <a:solidFill>
                    <a:schemeClr val="accent1">
                      <a:alpha val="0"/>
                    </a:schemeClr>
                  </a:solidFill>
                </a:ln>
                <a:cs typeface="Arial" panose="020B0604020202020204" pitchFamily="34" charset="0"/>
              </a:rPr>
              <a:t> and supply a complete turn-key, industrial wastewater treatment system for the Karbala Oil Refinery plant. This massive project consisted of API oil/water separator, dissolved air flotation, membrane bioreactor (MBR), activated carbon filters, ultrafiltration, softener, reverse osmosis, sludge thickeners and dehydrators. </a:t>
            </a:r>
            <a:endParaRPr lang="en-US" sz="1600" baseline="0" dirty="0">
              <a:ln>
                <a:solidFill>
                  <a:schemeClr val="accent1">
                    <a:alpha val="0"/>
                  </a:schemeClr>
                </a:solidFill>
              </a:ln>
              <a:cs typeface="Arial" panose="020B0604020202020204" pitchFamily="34" charset="0"/>
            </a:endParaRPr>
          </a:p>
          <a:p>
            <a:pPr marL="194310" marR="45720" lvl="1" algn="l">
              <a:lnSpc>
                <a:spcPct val="107000"/>
              </a:lnSpc>
              <a:spcBef>
                <a:spcPts val="0"/>
              </a:spcBef>
              <a:spcAft>
                <a:spcPts val="0"/>
              </a:spcAft>
              <a:tabLst>
                <a:tab pos="914400" algn="l"/>
              </a:tabLst>
            </a:pPr>
            <a:r>
              <a:rPr lang="en-US" sz="1600" baseline="0" dirty="0">
                <a:ln>
                  <a:solidFill>
                    <a:schemeClr val="accent1">
                      <a:alpha val="0"/>
                    </a:schemeClr>
                  </a:solidFill>
                </a:ln>
                <a:cs typeface="Arial" panose="020B0604020202020204" pitchFamily="34" charset="0"/>
              </a:rPr>
              <a:t>The product water will be re-used in the refinery plant while solid waste and RO brine will be sent to an incinerator and brine </a:t>
            </a:r>
            <a:r>
              <a:rPr lang="en-US" sz="1600" dirty="0">
                <a:ln>
                  <a:solidFill>
                    <a:schemeClr val="accent1">
                      <a:alpha val="0"/>
                    </a:schemeClr>
                  </a:solidFill>
                </a:ln>
                <a:cs typeface="Arial" panose="020B0604020202020204" pitchFamily="34" charset="0"/>
              </a:rPr>
              <a:t>c</a:t>
            </a:r>
            <a:r>
              <a:rPr lang="en-US" sz="1600" baseline="0" dirty="0">
                <a:ln>
                  <a:solidFill>
                    <a:schemeClr val="accent1">
                      <a:alpha val="0"/>
                    </a:schemeClr>
                  </a:solidFill>
                </a:ln>
                <a:cs typeface="Arial" panose="020B0604020202020204" pitchFamily="34" charset="0"/>
              </a:rPr>
              <a:t>oncentrator, respectively (provided</a:t>
            </a:r>
            <a:r>
              <a:rPr lang="en-US" sz="1600" dirty="0">
                <a:ln>
                  <a:solidFill>
                    <a:schemeClr val="accent1">
                      <a:alpha val="0"/>
                    </a:schemeClr>
                  </a:solidFill>
                </a:ln>
                <a:cs typeface="Arial" panose="020B0604020202020204" pitchFamily="34" charset="0"/>
              </a:rPr>
              <a:t> by others)</a:t>
            </a:r>
            <a:r>
              <a:rPr lang="en-US" sz="1600" baseline="0" dirty="0">
                <a:ln>
                  <a:solidFill>
                    <a:schemeClr val="accent1">
                      <a:alpha val="0"/>
                    </a:schemeClr>
                  </a:solidFill>
                </a:ln>
                <a:cs typeface="Arial" panose="020B0604020202020204" pitchFamily="34" charset="0"/>
              </a:rPr>
              <a:t>,                       completing the </a:t>
            </a:r>
            <a:r>
              <a:rPr lang="en-US" sz="1600" baseline="0" dirty="0">
                <a:ln>
                  <a:solidFill>
                    <a:schemeClr val="accent1">
                      <a:alpha val="0"/>
                    </a:schemeClr>
                  </a:solidFill>
                </a:ln>
                <a:solidFill>
                  <a:srgbClr val="0088CE"/>
                </a:solidFill>
                <a:cs typeface="Arial" panose="020B0604020202020204" pitchFamily="34" charset="0"/>
              </a:rPr>
              <a:t>Zero Liquid Discharge System</a:t>
            </a:r>
            <a:r>
              <a:rPr lang="en-US" sz="1600" baseline="0" dirty="0">
                <a:ln>
                  <a:solidFill>
                    <a:schemeClr val="accent1">
                      <a:alpha val="0"/>
                    </a:schemeClr>
                  </a:solidFill>
                </a:ln>
                <a:cs typeface="Arial" panose="020B0604020202020204" pitchFamily="34" charset="0"/>
              </a:rPr>
              <a:t>.</a:t>
            </a:r>
          </a:p>
        </p:txBody>
      </p:sp>
      <p:sp>
        <p:nvSpPr>
          <p:cNvPr id="4" name="직사각형 11"/>
          <p:cNvSpPr/>
          <p:nvPr/>
        </p:nvSpPr>
        <p:spPr>
          <a:xfrm>
            <a:off x="1208162" y="5812256"/>
            <a:ext cx="1620982" cy="646331"/>
          </a:xfrm>
          <a:prstGeom prst="rect">
            <a:avLst/>
          </a:prstGeom>
        </p:spPr>
        <p:txBody>
          <a:bodyPr wrap="square">
            <a:spAutoFit/>
          </a:bodyPr>
          <a:lstStyle/>
          <a:p>
            <a:pPr algn="l"/>
            <a:r>
              <a:rPr lang="en-US" altLang="ko-KR" b="1" baseline="0" dirty="0">
                <a:ln>
                  <a:solidFill>
                    <a:schemeClr val="accent1">
                      <a:alpha val="0"/>
                    </a:schemeClr>
                  </a:solidFill>
                </a:ln>
                <a:solidFill>
                  <a:srgbClr val="00617A"/>
                </a:solidFill>
                <a:latin typeface="+mj-lt"/>
                <a:cs typeface="Arial" panose="020B0604020202020204" pitchFamily="34" charset="0"/>
              </a:rPr>
              <a:t>Operational</a:t>
            </a:r>
            <a:r>
              <a:rPr lang="en-US" altLang="ko-KR" b="1" dirty="0">
                <a:ln>
                  <a:solidFill>
                    <a:schemeClr val="accent1">
                      <a:alpha val="0"/>
                    </a:schemeClr>
                  </a:solidFill>
                </a:ln>
                <a:solidFill>
                  <a:srgbClr val="00617A"/>
                </a:solidFill>
                <a:latin typeface="+mj-lt"/>
                <a:cs typeface="Arial" panose="020B0604020202020204" pitchFamily="34" charset="0"/>
              </a:rPr>
              <a:t> </a:t>
            </a:r>
            <a:r>
              <a:rPr lang="en-US" altLang="ko-KR" b="1" baseline="0" dirty="0">
                <a:ln>
                  <a:solidFill>
                    <a:schemeClr val="accent1">
                      <a:alpha val="0"/>
                    </a:schemeClr>
                  </a:solidFill>
                </a:ln>
                <a:solidFill>
                  <a:srgbClr val="00617A"/>
                </a:solidFill>
                <a:latin typeface="+mj-lt"/>
                <a:cs typeface="Arial" panose="020B0604020202020204" pitchFamily="34" charset="0"/>
              </a:rPr>
              <a:t>Data:</a:t>
            </a:r>
            <a:endParaRPr lang="ko-KR" altLang="en-US" b="1" baseline="0" dirty="0">
              <a:ln>
                <a:solidFill>
                  <a:schemeClr val="accent1">
                    <a:alpha val="0"/>
                  </a:schemeClr>
                </a:solidFill>
              </a:ln>
              <a:solidFill>
                <a:srgbClr val="00617A"/>
              </a:solidFill>
              <a:latin typeface="+mj-lt"/>
              <a:cs typeface="Arial" panose="020B0604020202020204" pitchFamily="34" charset="0"/>
            </a:endParaRPr>
          </a:p>
        </p:txBody>
      </p:sp>
      <p:sp>
        <p:nvSpPr>
          <p:cNvPr id="5" name="TextBox 4"/>
          <p:cNvSpPr txBox="1"/>
          <p:nvPr/>
        </p:nvSpPr>
        <p:spPr>
          <a:xfrm>
            <a:off x="2503819" y="5812256"/>
            <a:ext cx="3679162" cy="1053878"/>
          </a:xfrm>
          <a:prstGeom prst="rect">
            <a:avLst/>
          </a:prstGeom>
          <a:noFill/>
        </p:spPr>
        <p:txBody>
          <a:bodyPr wrap="square" lIns="0" tIns="0" rIns="0" bIns="0" rtlCol="0">
            <a:spAutoFit/>
          </a:bodyPr>
          <a:lstStyle/>
          <a:p>
            <a:pPr marL="651510" marR="45720" lvl="1" indent="-285750" algn="l">
              <a:lnSpc>
                <a:spcPct val="107000"/>
              </a:lnSpc>
              <a:spcBef>
                <a:spcPts val="0"/>
              </a:spcBef>
              <a:spcAft>
                <a:spcPts val="0"/>
              </a:spcAft>
              <a:buFont typeface="Wingdings" panose="05000000000000000000" pitchFamily="2" charset="2"/>
              <a:buChar char="§"/>
              <a:tabLst>
                <a:tab pos="914400" algn="l"/>
              </a:tabLst>
            </a:pPr>
            <a:r>
              <a:rPr lang="en-US" sz="1600" baseline="0" dirty="0">
                <a:ln>
                  <a:solidFill>
                    <a:schemeClr val="accent1">
                      <a:alpha val="0"/>
                    </a:schemeClr>
                  </a:solidFill>
                </a:ln>
                <a:solidFill>
                  <a:srgbClr val="00617A"/>
                </a:solidFill>
                <a:cs typeface="Arial" panose="020B0604020202020204" pitchFamily="34" charset="0"/>
              </a:rPr>
              <a:t>1st RO product:   TDS &lt; 100 mg/L</a:t>
            </a:r>
          </a:p>
          <a:p>
            <a:pPr marL="651510" marR="45720" lvl="1" indent="-285750" algn="l">
              <a:lnSpc>
                <a:spcPct val="107000"/>
              </a:lnSpc>
              <a:spcBef>
                <a:spcPts val="0"/>
              </a:spcBef>
              <a:spcAft>
                <a:spcPts val="0"/>
              </a:spcAft>
              <a:buFont typeface="Wingdings" panose="05000000000000000000" pitchFamily="2" charset="2"/>
              <a:buChar char="§"/>
              <a:tabLst>
                <a:tab pos="914400" algn="l"/>
              </a:tabLst>
            </a:pPr>
            <a:r>
              <a:rPr lang="en-US" sz="1600" baseline="0" dirty="0">
                <a:ln>
                  <a:solidFill>
                    <a:schemeClr val="accent1">
                      <a:alpha val="0"/>
                    </a:schemeClr>
                  </a:solidFill>
                </a:ln>
                <a:solidFill>
                  <a:srgbClr val="00617A"/>
                </a:solidFill>
                <a:cs typeface="Arial" panose="020B0604020202020204" pitchFamily="34" charset="0"/>
              </a:rPr>
              <a:t>2nd RO product: TDS &lt; 150 mg/L</a:t>
            </a:r>
          </a:p>
          <a:p>
            <a:pPr marL="651510" marR="45720" lvl="1" indent="-285750" algn="l">
              <a:lnSpc>
                <a:spcPct val="107000"/>
              </a:lnSpc>
              <a:spcBef>
                <a:spcPts val="0"/>
              </a:spcBef>
              <a:spcAft>
                <a:spcPts val="0"/>
              </a:spcAft>
              <a:buFont typeface="Wingdings" panose="05000000000000000000" pitchFamily="2" charset="2"/>
              <a:buChar char="§"/>
              <a:tabLst>
                <a:tab pos="914400" algn="l"/>
              </a:tabLst>
            </a:pPr>
            <a:r>
              <a:rPr lang="en-US" sz="1600" baseline="0" dirty="0">
                <a:ln>
                  <a:solidFill>
                    <a:schemeClr val="accent1">
                      <a:alpha val="0"/>
                    </a:schemeClr>
                  </a:solidFill>
                </a:ln>
                <a:solidFill>
                  <a:srgbClr val="00617A"/>
                </a:solidFill>
                <a:cs typeface="Arial" panose="020B0604020202020204" pitchFamily="34" charset="0"/>
              </a:rPr>
              <a:t>3rd RO product:  TDS &lt; 300 mg/L</a:t>
            </a:r>
          </a:p>
          <a:p>
            <a:pPr marL="400050" marR="45720" indent="-285750" algn="l">
              <a:lnSpc>
                <a:spcPct val="107000"/>
              </a:lnSpc>
              <a:spcBef>
                <a:spcPts val="0"/>
              </a:spcBef>
              <a:spcAft>
                <a:spcPts val="0"/>
              </a:spcAft>
              <a:buFont typeface="Wingdings" panose="05000000000000000000" pitchFamily="2" charset="2"/>
              <a:buChar char="§"/>
            </a:pPr>
            <a:endParaRPr lang="en-US" sz="1600" baseline="0" dirty="0">
              <a:ln>
                <a:solidFill>
                  <a:schemeClr val="accent1">
                    <a:alpha val="0"/>
                  </a:schemeClr>
                </a:solidFill>
              </a:ln>
              <a:solidFill>
                <a:srgbClr val="00617A"/>
              </a:solidFill>
              <a:cs typeface="Arial" panose="020B0604020202020204" pitchFamily="34" charset="0"/>
            </a:endParaRPr>
          </a:p>
        </p:txBody>
      </p:sp>
    </p:spTree>
    <p:extLst>
      <p:ext uri="{BB962C8B-B14F-4D97-AF65-F5344CB8AC3E}">
        <p14:creationId xmlns:p14="http://schemas.microsoft.com/office/powerpoint/2010/main" val="2995631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453356" y="4400866"/>
            <a:ext cx="6247065" cy="2308324"/>
          </a:xfrm>
          <a:prstGeom prst="rect">
            <a:avLst/>
          </a:prstGeom>
          <a:extLst/>
        </p:spPr>
        <p:txBody>
          <a:bodyPr wrap="square">
            <a:spAutoFit/>
          </a:bodyPr>
          <a:lstStyle>
            <a:defPPr>
              <a:defRPr lang="en-US"/>
            </a:defPPr>
            <a:lvl1pPr algn="l">
              <a:lnSpc>
                <a:spcPct val="150000"/>
              </a:lnSpc>
              <a:defRPr sz="1500" b="1" baseline="0">
                <a:ln>
                  <a:solidFill>
                    <a:schemeClr val="accent1">
                      <a:alpha val="0"/>
                    </a:schemeClr>
                  </a:solidFill>
                </a:ln>
                <a:latin typeface="+mj-lt"/>
                <a:cs typeface="Arial" panose="020B0604020202020204" pitchFamily="34" charset="0"/>
              </a:defRPr>
            </a:lvl1pPr>
          </a:lstStyle>
          <a:p>
            <a:r>
              <a:rPr lang="en-US" sz="1600" dirty="0"/>
              <a:t>Owner: West Basin Municipal Water District</a:t>
            </a:r>
          </a:p>
          <a:p>
            <a:r>
              <a:rPr lang="en-US" sz="1600" dirty="0"/>
              <a:t>Client: Parsons RCI </a:t>
            </a:r>
          </a:p>
          <a:p>
            <a:r>
              <a:rPr lang="en-US" sz="1600" dirty="0"/>
              <a:t>Location: El Segundo, CA, USA</a:t>
            </a:r>
          </a:p>
          <a:p>
            <a:r>
              <a:rPr lang="en-US" sz="1600" dirty="0"/>
              <a:t>Capacity:  5 MGD expansion</a:t>
            </a:r>
          </a:p>
          <a:p>
            <a:r>
              <a:rPr lang="en-US" sz="1600" dirty="0"/>
              <a:t>Startup: 2013</a:t>
            </a:r>
          </a:p>
          <a:p>
            <a:r>
              <a:rPr lang="en-US" sz="1600" dirty="0"/>
              <a:t>Application: Municipal, water reuse</a:t>
            </a:r>
          </a:p>
        </p:txBody>
      </p:sp>
      <p:sp>
        <p:nvSpPr>
          <p:cNvPr id="3" name="Rectangle 2"/>
          <p:cNvSpPr/>
          <p:nvPr/>
        </p:nvSpPr>
        <p:spPr>
          <a:xfrm>
            <a:off x="2030139" y="459994"/>
            <a:ext cx="6823438" cy="615553"/>
          </a:xfrm>
          <a:prstGeom prst="rect">
            <a:avLst/>
          </a:prstGeom>
          <a:noFill/>
        </p:spPr>
        <p:txBody>
          <a:bodyPr wrap="square" lIns="0" tIns="0" rIns="0" bIns="0" rtlCol="0">
            <a:spAutoFit/>
          </a:bodyPr>
          <a:lstStyle/>
          <a:p>
            <a:pPr algn="r">
              <a:lnSpc>
                <a:spcPts val="2400"/>
              </a:lnSpc>
            </a:pPr>
            <a:r>
              <a:rPr lang="en-US" sz="2400" baseline="0" dirty="0">
                <a:ln>
                  <a:solidFill>
                    <a:schemeClr val="accent1">
                      <a:alpha val="0"/>
                    </a:schemeClr>
                  </a:solidFill>
                </a:ln>
                <a:solidFill>
                  <a:srgbClr val="0D47A1"/>
                </a:solidFill>
                <a:latin typeface="Lato Black" panose="020F0502020204030203" pitchFamily="34" charset="0"/>
                <a:ea typeface="Lato Black" panose="020F0502020204030203" pitchFamily="34" charset="0"/>
                <a:cs typeface="Lato Black" panose="020F0502020204030203" pitchFamily="34" charset="0"/>
              </a:rPr>
              <a:t>Edward C. Little Water Recycling Facility Ph.V Expansion (West Basin)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207" y="1407269"/>
            <a:ext cx="3991462" cy="2993597"/>
          </a:xfrm>
          <a:prstGeom prst="round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847"/>
          <a:stretch/>
        </p:blipFill>
        <p:spPr>
          <a:xfrm>
            <a:off x="4821382" y="1407269"/>
            <a:ext cx="3758079" cy="2993597"/>
          </a:xfrm>
          <a:prstGeom prst="roundRect">
            <a:avLst/>
          </a:prstGeom>
        </p:spPr>
      </p:pic>
      <p:sp>
        <p:nvSpPr>
          <p:cNvPr id="6" name="TextBox 5">
            <a:extLst>
              <a:ext uri="{FF2B5EF4-FFF2-40B4-BE49-F238E27FC236}">
                <a16:creationId xmlns:a16="http://schemas.microsoft.com/office/drawing/2014/main" id="{09C7A5D1-9F18-4C4B-BD2F-D9EB0A7A0F89}"/>
              </a:ext>
            </a:extLst>
          </p:cNvPr>
          <p:cNvSpPr txBox="1"/>
          <p:nvPr/>
        </p:nvSpPr>
        <p:spPr>
          <a:xfrm>
            <a:off x="2030139" y="6496252"/>
            <a:ext cx="5112327" cy="276999"/>
          </a:xfrm>
          <a:prstGeom prst="rect">
            <a:avLst/>
          </a:prstGeom>
          <a:noFill/>
        </p:spPr>
        <p:txBody>
          <a:bodyPr wrap="square" rtlCol="0">
            <a:spAutoFit/>
          </a:bodyPr>
          <a:lstStyle/>
          <a:p>
            <a:pPr algn="ctr"/>
            <a:r>
              <a:rPr lang="en-US" sz="1200" dirty="0"/>
              <a:t>www.SafBonWater.com</a:t>
            </a:r>
          </a:p>
        </p:txBody>
      </p:sp>
    </p:spTree>
    <p:extLst>
      <p:ext uri="{BB962C8B-B14F-4D97-AF65-F5344CB8AC3E}">
        <p14:creationId xmlns:p14="http://schemas.microsoft.com/office/powerpoint/2010/main" val="3128468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11"/>
          <p:cNvSpPr/>
          <p:nvPr/>
        </p:nvSpPr>
        <p:spPr>
          <a:xfrm>
            <a:off x="365648" y="5173686"/>
            <a:ext cx="1444619" cy="707886"/>
          </a:xfrm>
          <a:prstGeom prst="rect">
            <a:avLst/>
          </a:prstGeom>
        </p:spPr>
        <p:txBody>
          <a:bodyPr wrap="square">
            <a:spAutoFit/>
          </a:bodyPr>
          <a:lstStyle/>
          <a:p>
            <a:pPr algn="l"/>
            <a:r>
              <a:rPr lang="en-US" altLang="ko-KR" sz="2000" b="1" baseline="0" dirty="0">
                <a:ln>
                  <a:solidFill>
                    <a:schemeClr val="accent1">
                      <a:alpha val="0"/>
                    </a:schemeClr>
                  </a:solidFill>
                </a:ln>
                <a:solidFill>
                  <a:srgbClr val="00617A"/>
                </a:solidFill>
                <a:latin typeface="+mj-lt"/>
                <a:cs typeface="Arial" panose="020B0604020202020204" pitchFamily="34" charset="0"/>
              </a:rPr>
              <a:t>Operational Data:</a:t>
            </a:r>
            <a:endParaRPr lang="ko-KR" altLang="en-US" sz="2000" b="1" baseline="0" dirty="0">
              <a:ln>
                <a:solidFill>
                  <a:schemeClr val="accent1">
                    <a:alpha val="0"/>
                  </a:schemeClr>
                </a:solidFill>
              </a:ln>
              <a:solidFill>
                <a:srgbClr val="00617A"/>
              </a:solidFill>
              <a:latin typeface="+mj-lt"/>
              <a:cs typeface="Arial" panose="020B0604020202020204" pitchFamily="34" charset="0"/>
            </a:endParaRPr>
          </a:p>
        </p:txBody>
      </p:sp>
      <p:sp>
        <p:nvSpPr>
          <p:cNvPr id="7" name="Rectangle 6"/>
          <p:cNvSpPr/>
          <p:nvPr/>
        </p:nvSpPr>
        <p:spPr>
          <a:xfrm>
            <a:off x="1921565" y="4921815"/>
            <a:ext cx="3803374" cy="1820050"/>
          </a:xfrm>
          <a:prstGeom prst="rect">
            <a:avLst/>
          </a:prstGeom>
        </p:spPr>
        <p:txBody>
          <a:bodyPr wrap="square">
            <a:spAutoFit/>
          </a:bodyPr>
          <a:lstStyle/>
          <a:p>
            <a:pPr marL="171450" lvl="1"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Feed water TDS: 500-4000</a:t>
            </a:r>
          </a:p>
          <a:p>
            <a:pPr marL="171450" lvl="1"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Permeate TDS: 50 </a:t>
            </a:r>
          </a:p>
          <a:p>
            <a:pPr marL="171450" lvl="1"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Permeate flow: 13,000 GPM</a:t>
            </a:r>
          </a:p>
          <a:p>
            <a:pPr marL="171450" lvl="1"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RO Recovery: 85%, 1470 Membranes</a:t>
            </a:r>
          </a:p>
          <a:p>
            <a:pPr marL="171450" lvl="1"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Others: 120/60/30 Array - 3 Stage w/ ERT                   </a:t>
            </a:r>
          </a:p>
        </p:txBody>
      </p:sp>
      <p:grpSp>
        <p:nvGrpSpPr>
          <p:cNvPr id="12" name="Group 11"/>
          <p:cNvGrpSpPr/>
          <p:nvPr/>
        </p:nvGrpSpPr>
        <p:grpSpPr>
          <a:xfrm>
            <a:off x="476946" y="1041183"/>
            <a:ext cx="8170355" cy="2084469"/>
            <a:chOff x="620718" y="2505562"/>
            <a:chExt cx="8170355" cy="2084469"/>
          </a:xfrm>
        </p:grpSpPr>
        <p:pic>
          <p:nvPicPr>
            <p:cNvPr id="13" name="Picture 3" descr="5b"/>
            <p:cNvPicPr>
              <a:picLocks noChangeAspect="1" noChangeArrowheads="1"/>
            </p:cNvPicPr>
            <p:nvPr/>
          </p:nvPicPr>
          <p:blipFill>
            <a:blip r:embed="rId2" cstate="print">
              <a:extLst>
                <a:ext uri="{28A0092B-C50C-407E-A947-70E740481C1C}">
                  <a14:useLocalDpi xmlns:a14="http://schemas.microsoft.com/office/drawing/2010/main" val="0"/>
                </a:ext>
              </a:extLst>
            </a:blip>
            <a:srcRect b="15390"/>
            <a:stretch>
              <a:fillRect/>
            </a:stretch>
          </p:blipFill>
          <p:spPr bwMode="auto">
            <a:xfrm>
              <a:off x="620718" y="2505563"/>
              <a:ext cx="3032294" cy="208446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1827" r="8254"/>
            <a:stretch/>
          </p:blipFill>
          <p:spPr>
            <a:xfrm>
              <a:off x="6569862" y="2505562"/>
              <a:ext cx="2221211" cy="2084469"/>
            </a:xfrm>
            <a:prstGeom prst="round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7947"/>
            <a:stretch/>
          </p:blipFill>
          <p:spPr>
            <a:xfrm>
              <a:off x="3832230" y="2505562"/>
              <a:ext cx="2558415" cy="2084469"/>
            </a:xfrm>
            <a:prstGeom prst="roundRect">
              <a:avLst/>
            </a:prstGeom>
          </p:spPr>
        </p:pic>
      </p:grpSp>
      <p:sp>
        <p:nvSpPr>
          <p:cNvPr id="16" name="TextBox 15"/>
          <p:cNvSpPr txBox="1"/>
          <p:nvPr/>
        </p:nvSpPr>
        <p:spPr>
          <a:xfrm>
            <a:off x="365648" y="3205397"/>
            <a:ext cx="8281653" cy="1815882"/>
          </a:xfrm>
          <a:prstGeom prst="rect">
            <a:avLst/>
          </a:prstGeom>
          <a:noFill/>
        </p:spPr>
        <p:txBody>
          <a:bodyPr wrap="square" rtlCol="0">
            <a:spAutoFit/>
          </a:bodyPr>
          <a:lstStyle/>
          <a:p>
            <a:pPr algn="just"/>
            <a:r>
              <a:rPr lang="en-US" sz="1600" dirty="0">
                <a:solidFill>
                  <a:schemeClr val="tx1">
                    <a:lumMod val="75000"/>
                    <a:lumOff val="25000"/>
                  </a:schemeClr>
                </a:solidFill>
              </a:rPr>
              <a:t>SafBon Water Technology was contracted to provide the design, manufacturing and supply of the 18.5 MGD brackish water RO system treating filtered secondary wastewater. The SWT scope of supply included four, three-stage RO systems in a double stack per train configuration. Also supplied were four high pressure feed pumps, UF feed water booster pumps, CIP system, Toray membranes, instrumentation and  PLC control system. Field services included installation supervision, system testing, commissioning and start-up as well as training of the owner’s personnel. </a:t>
            </a:r>
          </a:p>
        </p:txBody>
      </p:sp>
    </p:spTree>
    <p:extLst>
      <p:ext uri="{BB962C8B-B14F-4D97-AF65-F5344CB8AC3E}">
        <p14:creationId xmlns:p14="http://schemas.microsoft.com/office/powerpoint/2010/main" val="3747701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30139" y="384403"/>
            <a:ext cx="6904384" cy="105285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200" b="1" dirty="0">
                <a:ln>
                  <a:solidFill>
                    <a:schemeClr val="accent1">
                      <a:alpha val="0"/>
                    </a:schemeClr>
                  </a:solidFill>
                </a:ln>
                <a:solidFill>
                  <a:srgbClr val="0D47A1"/>
                </a:solidFill>
                <a:latin typeface="Lato Black" panose="020F0502020204030203" pitchFamily="34" charset="0"/>
                <a:ea typeface="Lato Black" panose="020F0502020204030203" pitchFamily="34" charset="0"/>
                <a:cs typeface="Lato Black" panose="020F0502020204030203" pitchFamily="34" charset="0"/>
              </a:rPr>
              <a:t>USAID West Bank/Gaza IWP II-Middle Area Desalinization Plant Expansion</a:t>
            </a:r>
            <a:br>
              <a:rPr lang="en-US" sz="2200" b="1" dirty="0">
                <a:ln>
                  <a:solidFill>
                    <a:schemeClr val="accent1">
                      <a:alpha val="0"/>
                    </a:schemeClr>
                  </a:solidFill>
                </a:ln>
                <a:solidFill>
                  <a:srgbClr val="0D47A1"/>
                </a:solidFill>
                <a:latin typeface="Lato Black" panose="020F0502020204030203" pitchFamily="34" charset="0"/>
                <a:ea typeface="Lato Black" panose="020F0502020204030203" pitchFamily="34" charset="0"/>
                <a:cs typeface="Lato Black" panose="020F0502020204030203" pitchFamily="34" charset="0"/>
              </a:rPr>
            </a:br>
            <a:endParaRPr lang="en-US" sz="2200" dirty="0">
              <a:solidFill>
                <a:srgbClr val="0D47A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3" name="TextBox 2">
            <a:extLst>
              <a:ext uri="{FF2B5EF4-FFF2-40B4-BE49-F238E27FC236}">
                <a16:creationId xmlns:a16="http://schemas.microsoft.com/office/drawing/2014/main" id="{489C27FA-A392-41E9-954A-61E3FF7F2359}"/>
              </a:ext>
            </a:extLst>
          </p:cNvPr>
          <p:cNvSpPr txBox="1"/>
          <p:nvPr/>
        </p:nvSpPr>
        <p:spPr>
          <a:xfrm>
            <a:off x="2030139" y="6496252"/>
            <a:ext cx="5112327" cy="276999"/>
          </a:xfrm>
          <a:prstGeom prst="rect">
            <a:avLst/>
          </a:prstGeom>
          <a:noFill/>
        </p:spPr>
        <p:txBody>
          <a:bodyPr wrap="square" rtlCol="0">
            <a:spAutoFit/>
          </a:bodyPr>
          <a:lstStyle/>
          <a:p>
            <a:pPr algn="ctr"/>
            <a:r>
              <a:rPr lang="en-US" sz="1200" dirty="0"/>
              <a:t>www.SafBonWater.com</a:t>
            </a:r>
          </a:p>
        </p:txBody>
      </p:sp>
    </p:spTree>
    <p:extLst>
      <p:ext uri="{BB962C8B-B14F-4D97-AF65-F5344CB8AC3E}">
        <p14:creationId xmlns:p14="http://schemas.microsoft.com/office/powerpoint/2010/main" val="1785312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506D1-4FF8-43D8-B574-341AD1E98768}"/>
              </a:ext>
            </a:extLst>
          </p:cNvPr>
          <p:cNvSpPr>
            <a:spLocks noGrp="1"/>
          </p:cNvSpPr>
          <p:nvPr>
            <p:ph type="title"/>
          </p:nvPr>
        </p:nvSpPr>
        <p:spPr>
          <a:xfrm>
            <a:off x="2375563" y="300854"/>
            <a:ext cx="6468186" cy="768618"/>
          </a:xfrm>
        </p:spPr>
        <p:txBody>
          <a:bodyPr/>
          <a:lstStyle/>
          <a:p>
            <a:r>
              <a:rPr lang="en-US" dirty="0">
                <a:solidFill>
                  <a:srgbClr val="0D47A1"/>
                </a:solidFill>
                <a:latin typeface="Lato Black" panose="020F0502020204030203" pitchFamily="34" charset="0"/>
                <a:ea typeface="Lato Black" panose="020F0502020204030203" pitchFamily="34" charset="0"/>
                <a:cs typeface="Lato Black" panose="020F0502020204030203" pitchFamily="34" charset="0"/>
              </a:rPr>
              <a:t>Kawasaki</a:t>
            </a:r>
          </a:p>
        </p:txBody>
      </p:sp>
    </p:spTree>
    <p:extLst>
      <p:ext uri="{BB962C8B-B14F-4D97-AF65-F5344CB8AC3E}">
        <p14:creationId xmlns:p14="http://schemas.microsoft.com/office/powerpoint/2010/main" val="3460554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EA5E4-F2B8-4B1F-AEB3-34B819ED395E}"/>
              </a:ext>
            </a:extLst>
          </p:cNvPr>
          <p:cNvSpPr>
            <a:spLocks noGrp="1"/>
          </p:cNvSpPr>
          <p:nvPr>
            <p:ph type="title"/>
          </p:nvPr>
        </p:nvSpPr>
        <p:spPr>
          <a:xfrm>
            <a:off x="2375563" y="480963"/>
            <a:ext cx="6468186" cy="768618"/>
          </a:xfrm>
        </p:spPr>
        <p:txBody>
          <a:bodyPr>
            <a:noAutofit/>
          </a:bodyPr>
          <a:lstStyle/>
          <a:p>
            <a:r>
              <a:rPr lang="en-US" b="1" dirty="0">
                <a:solidFill>
                  <a:srgbClr val="0D47A1"/>
                </a:solidFill>
                <a:latin typeface="Lato Black" panose="020F0502020204030203" pitchFamily="34" charset="0"/>
                <a:ea typeface="Lato Black" panose="020F0502020204030203" pitchFamily="34" charset="0"/>
                <a:cs typeface="Lato Black" panose="020F0502020204030203" pitchFamily="34" charset="0"/>
              </a:rPr>
              <a:t>Desalination Company of Trinidad and Tobago (</a:t>
            </a:r>
            <a:r>
              <a:rPr lang="en-US" b="1" dirty="0" err="1">
                <a:solidFill>
                  <a:srgbClr val="0D47A1"/>
                </a:solidFill>
                <a:latin typeface="Lato Black" panose="020F0502020204030203" pitchFamily="34" charset="0"/>
                <a:ea typeface="Lato Black" panose="020F0502020204030203" pitchFamily="34" charset="0"/>
                <a:cs typeface="Lato Black" panose="020F0502020204030203" pitchFamily="34" charset="0"/>
              </a:rPr>
              <a:t>Desalcott</a:t>
            </a:r>
            <a:r>
              <a:rPr lang="en-US" b="1" dirty="0">
                <a:solidFill>
                  <a:srgbClr val="0D47A1"/>
                </a:solidFill>
                <a:latin typeface="Lato Black" panose="020F0502020204030203" pitchFamily="34" charset="0"/>
                <a:ea typeface="Lato Black" panose="020F0502020204030203" pitchFamily="34" charset="0"/>
                <a:cs typeface="Lato Black" panose="020F0502020204030203" pitchFamily="34" charset="0"/>
              </a:rPr>
              <a:t>)- Expansion</a:t>
            </a:r>
            <a:br>
              <a:rPr lang="en-US" dirty="0">
                <a:solidFill>
                  <a:srgbClr val="0D47A1"/>
                </a:solidFill>
                <a:latin typeface="Lato Black" panose="020F0502020204030203" pitchFamily="34" charset="0"/>
                <a:ea typeface="Lato Black" panose="020F0502020204030203" pitchFamily="34" charset="0"/>
                <a:cs typeface="Lato Black" panose="020F0502020204030203" pitchFamily="34" charset="0"/>
              </a:rPr>
            </a:br>
            <a:endParaRPr lang="en-US" dirty="0">
              <a:solidFill>
                <a:srgbClr val="0D47A1"/>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1026" name="Picture 2" descr="IMG_7808">
            <a:extLst>
              <a:ext uri="{FF2B5EF4-FFF2-40B4-BE49-F238E27FC236}">
                <a16:creationId xmlns:a16="http://schemas.microsoft.com/office/drawing/2014/main" id="{A5B9437A-A6AB-4FC8-B7A6-7CC9866851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6122" r="19968" b="8546"/>
          <a:stretch>
            <a:fillRect/>
          </a:stretch>
        </p:blipFill>
        <p:spPr bwMode="auto">
          <a:xfrm>
            <a:off x="665019" y="1249581"/>
            <a:ext cx="7638617" cy="299940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D5A5CEE5-4C6F-448B-A8AB-EDEDC914D7E6}"/>
              </a:ext>
            </a:extLst>
          </p:cNvPr>
          <p:cNvSpPr txBox="1">
            <a:spLocks noChangeArrowheads="1"/>
          </p:cNvSpPr>
          <p:nvPr/>
        </p:nvSpPr>
        <p:spPr bwMode="auto">
          <a:xfrm>
            <a:off x="439502" y="4266646"/>
            <a:ext cx="6247065" cy="2308324"/>
          </a:xfrm>
          <a:prstGeom prst="rect">
            <a:avLst/>
          </a:prstGeom>
          <a:extLst/>
        </p:spPr>
        <p:txBody>
          <a:bodyPr wrap="square">
            <a:spAutoFit/>
          </a:bodyPr>
          <a:lstStyle>
            <a:defPPr>
              <a:defRPr lang="en-US"/>
            </a:defPPr>
            <a:lvl1pPr algn="l">
              <a:lnSpc>
                <a:spcPct val="150000"/>
              </a:lnSpc>
              <a:defRPr sz="1500" b="1" baseline="0">
                <a:ln>
                  <a:solidFill>
                    <a:schemeClr val="accent1">
                      <a:alpha val="0"/>
                    </a:schemeClr>
                  </a:solidFill>
                </a:ln>
                <a:latin typeface="+mj-lt"/>
                <a:cs typeface="Arial" panose="020B0604020202020204" pitchFamily="34" charset="0"/>
              </a:defRPr>
            </a:lvl1pPr>
          </a:lstStyle>
          <a:p>
            <a:r>
              <a:rPr lang="en-US" sz="1600" dirty="0"/>
              <a:t>Owner: </a:t>
            </a:r>
            <a:r>
              <a:rPr lang="en-US" sz="1600" dirty="0" err="1"/>
              <a:t>Desalcott</a:t>
            </a:r>
            <a:endParaRPr lang="en-US" sz="1600" dirty="0"/>
          </a:p>
          <a:p>
            <a:r>
              <a:rPr lang="en-US" sz="1600" dirty="0"/>
              <a:t>Client: Hafeez </a:t>
            </a:r>
            <a:r>
              <a:rPr lang="en-US" sz="1600" dirty="0" err="1"/>
              <a:t>Karamath</a:t>
            </a:r>
            <a:r>
              <a:rPr lang="en-US" sz="1600" dirty="0"/>
              <a:t> Engineering Services, Ltd.</a:t>
            </a:r>
          </a:p>
          <a:p>
            <a:r>
              <a:rPr lang="en-US" sz="1600" dirty="0"/>
              <a:t>Location: </a:t>
            </a:r>
            <a:r>
              <a:rPr lang="en-US" b="0" dirty="0"/>
              <a:t>Point </a:t>
            </a:r>
            <a:r>
              <a:rPr lang="en-US" b="0" dirty="0" err="1"/>
              <a:t>Lisas</a:t>
            </a:r>
            <a:r>
              <a:rPr lang="en-US" b="0" dirty="0"/>
              <a:t>, Trinidad, W.I.</a:t>
            </a:r>
          </a:p>
          <a:p>
            <a:r>
              <a:rPr lang="en-US" sz="1600" dirty="0"/>
              <a:t>Capacity: </a:t>
            </a:r>
          </a:p>
          <a:p>
            <a:r>
              <a:rPr lang="en-US" sz="1600" dirty="0"/>
              <a:t>Startup: 2014</a:t>
            </a:r>
          </a:p>
          <a:p>
            <a:r>
              <a:rPr lang="en-US" sz="1600" dirty="0"/>
              <a:t>Application: Municipal desalination; plant expansion</a:t>
            </a:r>
          </a:p>
        </p:txBody>
      </p:sp>
      <p:sp>
        <p:nvSpPr>
          <p:cNvPr id="5" name="TextBox 4">
            <a:extLst>
              <a:ext uri="{FF2B5EF4-FFF2-40B4-BE49-F238E27FC236}">
                <a16:creationId xmlns:a16="http://schemas.microsoft.com/office/drawing/2014/main" id="{6FAC8D3E-A4CE-4564-9853-E12EC659758E}"/>
              </a:ext>
            </a:extLst>
          </p:cNvPr>
          <p:cNvSpPr txBox="1"/>
          <p:nvPr/>
        </p:nvSpPr>
        <p:spPr>
          <a:xfrm>
            <a:off x="2030139" y="6496252"/>
            <a:ext cx="5112327" cy="276999"/>
          </a:xfrm>
          <a:prstGeom prst="rect">
            <a:avLst/>
          </a:prstGeom>
          <a:noFill/>
        </p:spPr>
        <p:txBody>
          <a:bodyPr wrap="square" rtlCol="0">
            <a:spAutoFit/>
          </a:bodyPr>
          <a:lstStyle/>
          <a:p>
            <a:pPr algn="ctr"/>
            <a:r>
              <a:rPr lang="en-US" sz="1200" dirty="0"/>
              <a:t>www.SafBonWater.com</a:t>
            </a:r>
          </a:p>
        </p:txBody>
      </p:sp>
      <p:pic>
        <p:nvPicPr>
          <p:cNvPr id="3" name="Picture 2">
            <a:extLst>
              <a:ext uri="{FF2B5EF4-FFF2-40B4-BE49-F238E27FC236}">
                <a16:creationId xmlns:a16="http://schemas.microsoft.com/office/drawing/2014/main" id="{ED214499-FC8C-4B62-B08A-B66DFC33C5A7}"/>
              </a:ext>
            </a:extLst>
          </p:cNvPr>
          <p:cNvPicPr>
            <a:picLocks noChangeAspect="1"/>
          </p:cNvPicPr>
          <p:nvPr/>
        </p:nvPicPr>
        <p:blipFill>
          <a:blip r:embed="rId3"/>
          <a:stretch>
            <a:fillRect/>
          </a:stretch>
        </p:blipFill>
        <p:spPr>
          <a:xfrm>
            <a:off x="6025443" y="4453891"/>
            <a:ext cx="2234046" cy="638299"/>
          </a:xfrm>
          <a:prstGeom prst="rect">
            <a:avLst/>
          </a:prstGeom>
        </p:spPr>
      </p:pic>
    </p:spTree>
    <p:extLst>
      <p:ext uri="{BB962C8B-B14F-4D97-AF65-F5344CB8AC3E}">
        <p14:creationId xmlns:p14="http://schemas.microsoft.com/office/powerpoint/2010/main" val="3098445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SC_0133">
            <a:extLst>
              <a:ext uri="{FF2B5EF4-FFF2-40B4-BE49-F238E27FC236}">
                <a16:creationId xmlns:a16="http://schemas.microsoft.com/office/drawing/2014/main" id="{0887EDCE-CE4D-46DA-93C2-A30E28ED4C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1798"/>
          <a:stretch>
            <a:fillRect/>
          </a:stretch>
        </p:blipFill>
        <p:spPr bwMode="auto">
          <a:xfrm>
            <a:off x="5130370" y="3934691"/>
            <a:ext cx="3604356" cy="271534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AB5A894-6DDB-45BC-9044-6740FCBE94E3}"/>
              </a:ext>
            </a:extLst>
          </p:cNvPr>
          <p:cNvSpPr txBox="1"/>
          <p:nvPr/>
        </p:nvSpPr>
        <p:spPr>
          <a:xfrm>
            <a:off x="443346" y="1124833"/>
            <a:ext cx="5846618" cy="3046988"/>
          </a:xfrm>
          <a:prstGeom prst="rect">
            <a:avLst/>
          </a:prstGeom>
          <a:noFill/>
        </p:spPr>
        <p:txBody>
          <a:bodyPr wrap="square" rtlCol="0">
            <a:spAutoFit/>
          </a:bodyPr>
          <a:lstStyle/>
          <a:p>
            <a:pPr algn="just"/>
            <a:r>
              <a:rPr lang="en-US" sz="1600" dirty="0"/>
              <a:t>SWT was selected as the supplier for this massive expansion and fabricated all the trains in our US based manufacturing facility. The contract included the engineering,  fabrication and delivery of the first pass seawater RO train G and the second pass brackish water RO for trains G and H. SWT provided systems that would integrate into the owner’s existing plant and utilize the  existing CIP system. For the SWRO system SWT supplied twenty-one (21) full frames complete with multiport pressure vessels and piping. The BWRO equipment supplied consisted of eighteen (18) prefabricated frames with pressure vessels and piping.  Scope of supply also included all train mounted valves and instruments as well as field services for installation supervision and commissioning. </a:t>
            </a:r>
          </a:p>
        </p:txBody>
      </p:sp>
      <p:pic>
        <p:nvPicPr>
          <p:cNvPr id="2051" name="Picture 3" descr="IMG_7794">
            <a:extLst>
              <a:ext uri="{FF2B5EF4-FFF2-40B4-BE49-F238E27FC236}">
                <a16:creationId xmlns:a16="http://schemas.microsoft.com/office/drawing/2014/main" id="{8D8ADEC6-EF61-405F-B4E3-033E9C8896B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28" t="107" r="-1" b="10696"/>
          <a:stretch/>
        </p:blipFill>
        <p:spPr bwMode="auto">
          <a:xfrm>
            <a:off x="6511639" y="822181"/>
            <a:ext cx="2223087" cy="290945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810063C-B5E9-40E7-9689-4F51ED172EDB}"/>
              </a:ext>
            </a:extLst>
          </p:cNvPr>
          <p:cNvSpPr/>
          <p:nvPr/>
        </p:nvSpPr>
        <p:spPr>
          <a:xfrm>
            <a:off x="443346" y="4920906"/>
            <a:ext cx="4391891" cy="1453988"/>
          </a:xfrm>
          <a:prstGeom prst="rect">
            <a:avLst/>
          </a:prstGeom>
        </p:spPr>
        <p:txBody>
          <a:bodyPr wrap="square">
            <a:spAutoFit/>
          </a:bodyPr>
          <a:lstStyle/>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Feed water TDS: </a:t>
            </a:r>
            <a:r>
              <a:rPr lang="en-US" sz="1600" dirty="0">
                <a:ln>
                  <a:solidFill>
                    <a:schemeClr val="accent1">
                      <a:alpha val="0"/>
                    </a:schemeClr>
                  </a:solidFill>
                </a:ln>
                <a:solidFill>
                  <a:srgbClr val="00617A"/>
                </a:solidFill>
                <a:cs typeface="Arial" panose="020B0604020202020204" pitchFamily="34" charset="0"/>
              </a:rPr>
              <a:t>35,000 to SWRO; 461 to BWRO</a:t>
            </a:r>
            <a:endParaRPr lang="en-US" sz="1600" baseline="0" dirty="0">
              <a:ln>
                <a:solidFill>
                  <a:schemeClr val="accent1">
                    <a:alpha val="0"/>
                  </a:schemeClr>
                </a:solidFill>
              </a:ln>
              <a:solidFill>
                <a:srgbClr val="00617A"/>
              </a:solidFill>
              <a:cs typeface="Arial" panose="020B0604020202020204" pitchFamily="34" charset="0"/>
            </a:endParaRPr>
          </a:p>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Permeate TDS: </a:t>
            </a:r>
          </a:p>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Permeate flow: </a:t>
            </a:r>
            <a:r>
              <a:rPr lang="en-US" sz="1600" dirty="0">
                <a:ln>
                  <a:solidFill>
                    <a:schemeClr val="accent1">
                      <a:alpha val="0"/>
                    </a:schemeClr>
                  </a:solidFill>
                </a:ln>
                <a:solidFill>
                  <a:srgbClr val="00617A"/>
                </a:solidFill>
                <a:cs typeface="Arial" panose="020B0604020202020204" pitchFamily="34" charset="0"/>
              </a:rPr>
              <a:t> </a:t>
            </a:r>
            <a:r>
              <a:rPr lang="en-US" sz="1600" baseline="0" dirty="0">
                <a:ln>
                  <a:solidFill>
                    <a:schemeClr val="accent1">
                      <a:alpha val="0"/>
                    </a:schemeClr>
                  </a:solidFill>
                </a:ln>
                <a:solidFill>
                  <a:srgbClr val="00617A"/>
                </a:solidFill>
                <a:cs typeface="Arial" panose="020B0604020202020204" pitchFamily="34" charset="0"/>
              </a:rPr>
              <a:t>SWR0 7.78MGD; BWRO 6 MGD</a:t>
            </a:r>
          </a:p>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RO Recovery: 60% SWRO; 94.5% BWRO</a:t>
            </a:r>
          </a:p>
        </p:txBody>
      </p:sp>
      <p:sp>
        <p:nvSpPr>
          <p:cNvPr id="7" name="직사각형 11">
            <a:extLst>
              <a:ext uri="{FF2B5EF4-FFF2-40B4-BE49-F238E27FC236}">
                <a16:creationId xmlns:a16="http://schemas.microsoft.com/office/drawing/2014/main" id="{31196FDC-4EEA-4FCA-9DED-7CC1CFEC7C68}"/>
              </a:ext>
            </a:extLst>
          </p:cNvPr>
          <p:cNvSpPr/>
          <p:nvPr/>
        </p:nvSpPr>
        <p:spPr>
          <a:xfrm>
            <a:off x="443347" y="4446964"/>
            <a:ext cx="2244436" cy="369332"/>
          </a:xfrm>
          <a:prstGeom prst="rect">
            <a:avLst/>
          </a:prstGeom>
        </p:spPr>
        <p:txBody>
          <a:bodyPr wrap="square">
            <a:spAutoFit/>
          </a:bodyPr>
          <a:lstStyle/>
          <a:p>
            <a:pPr algn="l"/>
            <a:r>
              <a:rPr lang="en-US" altLang="ko-KR" b="1" baseline="0" dirty="0">
                <a:ln>
                  <a:solidFill>
                    <a:schemeClr val="accent1">
                      <a:alpha val="0"/>
                    </a:schemeClr>
                  </a:solidFill>
                </a:ln>
                <a:solidFill>
                  <a:srgbClr val="00617A"/>
                </a:solidFill>
                <a:latin typeface="+mj-lt"/>
                <a:cs typeface="Arial" panose="020B0604020202020204" pitchFamily="34" charset="0"/>
              </a:rPr>
              <a:t>Operationa</a:t>
            </a:r>
            <a:r>
              <a:rPr lang="en-US" altLang="ko-KR" b="1" dirty="0">
                <a:ln>
                  <a:solidFill>
                    <a:schemeClr val="accent1">
                      <a:alpha val="0"/>
                    </a:schemeClr>
                  </a:solidFill>
                </a:ln>
                <a:solidFill>
                  <a:srgbClr val="00617A"/>
                </a:solidFill>
                <a:latin typeface="+mj-lt"/>
                <a:cs typeface="Arial" panose="020B0604020202020204" pitchFamily="34" charset="0"/>
              </a:rPr>
              <a:t>l</a:t>
            </a:r>
            <a:r>
              <a:rPr lang="en-US" altLang="ko-KR" b="1" baseline="0" dirty="0">
                <a:ln>
                  <a:solidFill>
                    <a:schemeClr val="accent1">
                      <a:alpha val="0"/>
                    </a:schemeClr>
                  </a:solidFill>
                </a:ln>
                <a:solidFill>
                  <a:srgbClr val="00617A"/>
                </a:solidFill>
                <a:latin typeface="+mj-lt"/>
                <a:cs typeface="Arial" panose="020B0604020202020204" pitchFamily="34" charset="0"/>
              </a:rPr>
              <a:t> Data:</a:t>
            </a:r>
            <a:endParaRPr lang="ko-KR" altLang="en-US" b="1" baseline="0" dirty="0">
              <a:ln>
                <a:solidFill>
                  <a:schemeClr val="accent1">
                    <a:alpha val="0"/>
                  </a:schemeClr>
                </a:solidFill>
              </a:ln>
              <a:solidFill>
                <a:srgbClr val="00617A"/>
              </a:solidFill>
              <a:latin typeface="+mj-lt"/>
              <a:cs typeface="Arial" panose="020B0604020202020204" pitchFamily="34" charset="0"/>
            </a:endParaRPr>
          </a:p>
        </p:txBody>
      </p:sp>
    </p:spTree>
    <p:extLst>
      <p:ext uri="{BB962C8B-B14F-4D97-AF65-F5344CB8AC3E}">
        <p14:creationId xmlns:p14="http://schemas.microsoft.com/office/powerpoint/2010/main" val="3199059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90AE1-3544-4903-B1CE-E5ED9AEAA9CA}"/>
              </a:ext>
            </a:extLst>
          </p:cNvPr>
          <p:cNvSpPr>
            <a:spLocks noGrp="1"/>
          </p:cNvSpPr>
          <p:nvPr>
            <p:ph type="title"/>
          </p:nvPr>
        </p:nvSpPr>
        <p:spPr/>
        <p:txBody>
          <a:bodyPr>
            <a:normAutofit fontScale="90000"/>
          </a:bodyPr>
          <a:lstStyle/>
          <a:p>
            <a:r>
              <a:rPr lang="en-US" dirty="0"/>
              <a:t>UMM Al </a:t>
            </a:r>
            <a:r>
              <a:rPr lang="en-US" dirty="0" err="1"/>
              <a:t>Houl</a:t>
            </a:r>
            <a:r>
              <a:rPr lang="en-US" dirty="0"/>
              <a:t> IWPP - Water &amp; Wastewater Treatment System </a:t>
            </a:r>
            <a:br>
              <a:rPr lang="en-US" dirty="0"/>
            </a:br>
            <a:endParaRPr lang="en-US" dirty="0"/>
          </a:p>
        </p:txBody>
      </p:sp>
      <p:sp>
        <p:nvSpPr>
          <p:cNvPr id="4" name="Text Box 3">
            <a:extLst>
              <a:ext uri="{FF2B5EF4-FFF2-40B4-BE49-F238E27FC236}">
                <a16:creationId xmlns:a16="http://schemas.microsoft.com/office/drawing/2014/main" id="{6543B968-1BD9-4BF5-9627-DCF8B3ADD291}"/>
              </a:ext>
            </a:extLst>
          </p:cNvPr>
          <p:cNvSpPr txBox="1">
            <a:spLocks noChangeArrowheads="1"/>
          </p:cNvSpPr>
          <p:nvPr/>
        </p:nvSpPr>
        <p:spPr bwMode="auto">
          <a:xfrm>
            <a:off x="439502" y="4266646"/>
            <a:ext cx="6247065" cy="2308324"/>
          </a:xfrm>
          <a:prstGeom prst="rect">
            <a:avLst/>
          </a:prstGeom>
          <a:extLst/>
        </p:spPr>
        <p:txBody>
          <a:bodyPr wrap="square">
            <a:spAutoFit/>
          </a:bodyPr>
          <a:lstStyle>
            <a:defPPr>
              <a:defRPr lang="en-US"/>
            </a:defPPr>
            <a:lvl1pPr algn="l">
              <a:lnSpc>
                <a:spcPct val="150000"/>
              </a:lnSpc>
              <a:defRPr sz="1500" b="1" baseline="0">
                <a:ln>
                  <a:solidFill>
                    <a:schemeClr val="accent1">
                      <a:alpha val="0"/>
                    </a:schemeClr>
                  </a:solidFill>
                </a:ln>
                <a:latin typeface="+mj-lt"/>
                <a:cs typeface="Arial" panose="020B0604020202020204" pitchFamily="34" charset="0"/>
              </a:defRPr>
            </a:lvl1pPr>
          </a:lstStyle>
          <a:p>
            <a:r>
              <a:rPr lang="en-US" sz="1600" dirty="0"/>
              <a:t>Owner: Umm Al </a:t>
            </a:r>
            <a:r>
              <a:rPr lang="en-US" sz="1600" dirty="0" err="1"/>
              <a:t>Houl</a:t>
            </a:r>
            <a:r>
              <a:rPr lang="en-US" sz="1600" dirty="0"/>
              <a:t> Power Company, Qatar</a:t>
            </a:r>
          </a:p>
          <a:p>
            <a:r>
              <a:rPr lang="en-US" sz="1600" dirty="0"/>
              <a:t>Client: Samsun C&amp;T Corp. </a:t>
            </a:r>
          </a:p>
          <a:p>
            <a:r>
              <a:rPr lang="en-US" sz="1600" dirty="0"/>
              <a:t>Location: </a:t>
            </a:r>
            <a:r>
              <a:rPr lang="en-US" dirty="0"/>
              <a:t>Umm al </a:t>
            </a:r>
            <a:r>
              <a:rPr lang="en-US" dirty="0" err="1"/>
              <a:t>Houl</a:t>
            </a:r>
            <a:r>
              <a:rPr lang="en-US" dirty="0"/>
              <a:t> Economic Zone -Dora, Qatar </a:t>
            </a:r>
          </a:p>
          <a:p>
            <a:r>
              <a:rPr lang="en-US" sz="1600" dirty="0"/>
              <a:t>Capacity: 1.58 MGD</a:t>
            </a:r>
          </a:p>
          <a:p>
            <a:r>
              <a:rPr lang="en-US" sz="1600" dirty="0"/>
              <a:t>Startup: 2017-2018</a:t>
            </a:r>
          </a:p>
          <a:p>
            <a:r>
              <a:rPr lang="en-US" sz="1600" dirty="0"/>
              <a:t>Application: Power production; wastewater treatment; demineralization</a:t>
            </a:r>
          </a:p>
        </p:txBody>
      </p:sp>
      <p:sp>
        <p:nvSpPr>
          <p:cNvPr id="5" name="Rectangle 4">
            <a:extLst>
              <a:ext uri="{FF2B5EF4-FFF2-40B4-BE49-F238E27FC236}">
                <a16:creationId xmlns:a16="http://schemas.microsoft.com/office/drawing/2014/main" id="{53D7E75E-8147-44B5-9F86-761AF5DEED50}"/>
              </a:ext>
            </a:extLst>
          </p:cNvPr>
          <p:cNvSpPr/>
          <p:nvPr/>
        </p:nvSpPr>
        <p:spPr>
          <a:xfrm>
            <a:off x="6252949" y="4266646"/>
            <a:ext cx="2590800" cy="1384995"/>
          </a:xfrm>
          <a:prstGeom prst="rect">
            <a:avLst/>
          </a:prstGeom>
        </p:spPr>
        <p:txBody>
          <a:bodyPr wrap="square">
            <a:spAutoFit/>
          </a:bodyPr>
          <a:lstStyle/>
          <a:p>
            <a:r>
              <a:rPr lang="en-US" sz="1200" i="1" dirty="0">
                <a:solidFill>
                  <a:srgbClr val="0D47A1"/>
                </a:solidFill>
                <a:latin typeface="Open Sans"/>
              </a:rPr>
              <a:t>“Umm Al </a:t>
            </a:r>
            <a:r>
              <a:rPr lang="en-US" sz="1200" i="1" dirty="0" err="1">
                <a:solidFill>
                  <a:srgbClr val="0D47A1"/>
                </a:solidFill>
                <a:latin typeface="Open Sans"/>
              </a:rPr>
              <a:t>Houl</a:t>
            </a:r>
            <a:r>
              <a:rPr lang="en-US" sz="1200" i="1" dirty="0">
                <a:solidFill>
                  <a:srgbClr val="0D47A1"/>
                </a:solidFill>
                <a:latin typeface="Open Sans"/>
              </a:rPr>
              <a:t> Power is an independent Water and Power producer, established in midyear of 2015. Capable of generating 2,520 megawatt of power and 136.5 million gallon drinking water per day.”</a:t>
            </a:r>
            <a:endParaRPr lang="en-US" sz="1200" i="1" dirty="0">
              <a:solidFill>
                <a:srgbClr val="0D47A1"/>
              </a:solidFill>
            </a:endParaRPr>
          </a:p>
        </p:txBody>
      </p:sp>
    </p:spTree>
    <p:extLst>
      <p:ext uri="{BB962C8B-B14F-4D97-AF65-F5344CB8AC3E}">
        <p14:creationId xmlns:p14="http://schemas.microsoft.com/office/powerpoint/2010/main" val="1658026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446BB-4125-47D4-B812-E20EAADAE59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289990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B72A3888-AF92-4912-9066-291D548EFA47}"/>
              </a:ext>
            </a:extLst>
          </p:cNvPr>
          <p:cNvSpPr txBox="1">
            <a:spLocks noChangeArrowheads="1"/>
          </p:cNvSpPr>
          <p:nvPr/>
        </p:nvSpPr>
        <p:spPr bwMode="auto">
          <a:xfrm>
            <a:off x="914402" y="1708872"/>
            <a:ext cx="7495308"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1600" b="1" i="0" u="none" strike="noStrike" cap="none" normalizeH="0" baseline="0" dirty="0">
                <a:ln>
                  <a:noFill/>
                </a:ln>
                <a:solidFill>
                  <a:schemeClr val="tx1">
                    <a:lumMod val="75000"/>
                    <a:lumOff val="25000"/>
                  </a:schemeClr>
                </a:solidFill>
                <a:effectLst/>
                <a:latin typeface="MetaMedium-Roman" charset="0"/>
              </a:rPr>
              <a:t>Scope</a:t>
            </a:r>
            <a:r>
              <a:rPr kumimoji="0" lang="en-US" altLang="en-US" sz="1600" b="0" i="0" u="none" strike="noStrike" cap="none" normalizeH="0" baseline="0" dirty="0">
                <a:ln>
                  <a:noFill/>
                </a:ln>
                <a:solidFill>
                  <a:schemeClr val="tx1">
                    <a:lumMod val="75000"/>
                    <a:lumOff val="25000"/>
                  </a:schemeClr>
                </a:solidFill>
                <a:effectLst/>
                <a:latin typeface="MetaNormal-Roman" charset="0"/>
              </a:rPr>
              <a:t>:</a:t>
            </a:r>
            <a:r>
              <a:rPr kumimoji="0" lang="en-US" altLang="en-US" sz="1600" b="1" i="0" u="none" strike="noStrike" cap="none" normalizeH="0" baseline="0" dirty="0">
                <a:ln>
                  <a:noFill/>
                </a:ln>
                <a:solidFill>
                  <a:schemeClr val="tx1">
                    <a:lumMod val="75000"/>
                    <a:lumOff val="25000"/>
                  </a:schemeClr>
                </a:solidFill>
                <a:effectLst/>
                <a:latin typeface="MetaMedium-Roman" charset="0"/>
              </a:rPr>
              <a:t>	</a:t>
            </a:r>
            <a:r>
              <a:rPr kumimoji="0" lang="en-US" altLang="en-US" sz="1600" b="0" i="0" u="none" strike="noStrike" cap="none" normalizeH="0" baseline="0" dirty="0">
                <a:ln>
                  <a:noFill/>
                </a:ln>
                <a:solidFill>
                  <a:schemeClr val="tx1">
                    <a:lumMod val="75000"/>
                    <a:lumOff val="25000"/>
                  </a:schemeClr>
                </a:solidFill>
                <a:effectLst/>
                <a:latin typeface="MetaNormal-Roman" charset="0"/>
              </a:rPr>
              <a:t>	</a:t>
            </a:r>
            <a:endParaRPr kumimoji="0" lang="en-US" altLang="en-US" sz="1600" b="0" i="0" u="none" strike="noStrike" cap="none" normalizeH="0" baseline="0" dirty="0">
              <a:ln>
                <a:noFill/>
              </a:ln>
              <a:solidFill>
                <a:schemeClr val="tx1">
                  <a:lumMod val="75000"/>
                  <a:lumOff val="25000"/>
                </a:schemeClr>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Engineering, manufacture, and supply of one complete  Water and Wastewater treatment plant consists of:</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	</a:t>
            </a:r>
            <a:endParaRPr lang="en-US" altLang="en-US" sz="1600" dirty="0">
              <a:solidFill>
                <a:schemeClr val="tx1">
                  <a:lumMod val="75000"/>
                  <a:lumOff val="25000"/>
                </a:schemeClr>
              </a:solidFill>
              <a:latin typeface="Times New Roman" panose="02020603050405020304" pitchFamily="18" charset="0"/>
            </a:endParaRPr>
          </a:p>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2-pass RO system</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EDI Demin system</a:t>
            </a:r>
          </a:p>
          <a:p>
            <a:pPr marR="0" lvl="0" algn="l" defTabSz="914400" rtl="0" eaLnBrk="0" fontAlgn="base" latinLnBrk="0" hangingPunct="0">
              <a:lnSpc>
                <a:spcPct val="100000"/>
              </a:lnSpc>
              <a:spcBef>
                <a:spcPct val="0"/>
              </a:spcBef>
              <a:spcAft>
                <a:spcPct val="0"/>
              </a:spcAft>
              <a:buClr>
                <a:srgbClr val="FFFFFF"/>
              </a:buClr>
              <a:buSzTx/>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Pumps</a:t>
            </a:r>
          </a:p>
          <a:p>
            <a:pPr marR="0" lvl="0" algn="l" defTabSz="914400" rtl="0" eaLnBrk="0" fontAlgn="base" latinLnBrk="0" hangingPunct="0">
              <a:lnSpc>
                <a:spcPct val="100000"/>
              </a:lnSpc>
              <a:spcBef>
                <a:spcPct val="0"/>
              </a:spcBef>
              <a:spcAft>
                <a:spcPct val="0"/>
              </a:spcAft>
              <a:buClr>
                <a:srgbClr val="FFFFFF"/>
              </a:buClr>
              <a:buSzTx/>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Cartridge  filters</a:t>
            </a:r>
          </a:p>
          <a:p>
            <a:pPr marR="0" lvl="0" algn="l" defTabSz="914400" rtl="0" eaLnBrk="0" fontAlgn="base" latinLnBrk="0" hangingPunct="0">
              <a:lnSpc>
                <a:spcPct val="100000"/>
              </a:lnSpc>
              <a:spcBef>
                <a:spcPct val="0"/>
              </a:spcBef>
              <a:spcAft>
                <a:spcPct val="0"/>
              </a:spcAft>
              <a:buClr>
                <a:srgbClr val="FFFFFF"/>
              </a:buClr>
              <a:buSzTx/>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CIP skid</a:t>
            </a:r>
          </a:p>
          <a:p>
            <a:pPr marR="0" lvl="0" algn="l" defTabSz="914400" rtl="0" eaLnBrk="0" fontAlgn="base" latinLnBrk="0" hangingPunct="0">
              <a:lnSpc>
                <a:spcPct val="100000"/>
              </a:lnSpc>
              <a:spcBef>
                <a:spcPct val="0"/>
              </a:spcBef>
              <a:spcAft>
                <a:spcPct val="0"/>
              </a:spcAft>
              <a:buClr>
                <a:srgbClr val="FFFFFF"/>
              </a:buClr>
              <a:buSzTx/>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Chemical dosing Skid	</a:t>
            </a:r>
          </a:p>
          <a:p>
            <a:pPr marR="0" lvl="0" algn="l" defTabSz="914400" rtl="0" eaLnBrk="0" fontAlgn="base" latinLnBrk="0" hangingPunct="0">
              <a:lnSpc>
                <a:spcPct val="100000"/>
              </a:lnSpc>
              <a:spcBef>
                <a:spcPct val="0"/>
              </a:spcBef>
              <a:spcAft>
                <a:spcPct val="0"/>
              </a:spcAft>
              <a:buClr>
                <a:srgbClr val="FFFFFF"/>
              </a:buClr>
              <a:buSzTx/>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Sewage treatment package</a:t>
            </a:r>
          </a:p>
          <a:p>
            <a:pPr marR="0" lvl="0" algn="l" defTabSz="914400" rtl="0" eaLnBrk="0" fontAlgn="base" latinLnBrk="0" hangingPunct="0">
              <a:lnSpc>
                <a:spcPct val="100000"/>
              </a:lnSpc>
              <a:spcBef>
                <a:spcPct val="0"/>
              </a:spcBef>
              <a:spcAft>
                <a:spcPct val="0"/>
              </a:spcAft>
              <a:buClr>
                <a:srgbClr val="FFFFFF"/>
              </a:buClr>
              <a:buSzTx/>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Oil-water treatment unit</a:t>
            </a:r>
          </a:p>
          <a:p>
            <a:pPr marR="0" lvl="0" algn="l" defTabSz="914400" rtl="0" eaLnBrk="0" fontAlgn="base" latinLnBrk="0" hangingPunct="0">
              <a:lnSpc>
                <a:spcPct val="100000"/>
              </a:lnSpc>
              <a:spcBef>
                <a:spcPct val="0"/>
              </a:spcBef>
              <a:spcAft>
                <a:spcPts val="800"/>
              </a:spcAft>
              <a:buClr>
                <a:srgbClr val="FFFFFF"/>
              </a:buClr>
              <a:buSzTx/>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Process waste water treatment unit	</a:t>
            </a:r>
            <a:endParaRPr kumimoji="0" lang="en-US" altLang="en-US" sz="1600" b="0" i="0" u="none" strike="noStrike" cap="none" normalizeH="0" baseline="0" dirty="0">
              <a:ln>
                <a:noFill/>
              </a:ln>
              <a:solidFill>
                <a:schemeClr val="tx1">
                  <a:lumMod val="75000"/>
                  <a:lumOff val="25000"/>
                </a:schemeClr>
              </a:solidFill>
              <a:effectLst/>
              <a:latin typeface="Times New Roman" panose="02020603050405020304" pitchFamily="18" charset="0"/>
            </a:endParaRPr>
          </a:p>
          <a:p>
            <a:pPr marR="0" lvl="0" algn="l" defTabSz="914400" rtl="0" eaLnBrk="0" fontAlgn="base" latinLnBrk="0" hangingPunct="0">
              <a:lnSpc>
                <a:spcPct val="100000"/>
              </a:lnSpc>
              <a:spcBef>
                <a:spcPct val="0"/>
              </a:spcBef>
              <a:spcAft>
                <a:spcPts val="800"/>
              </a:spcAft>
              <a:buClr>
                <a:srgbClr val="FFFFFF"/>
              </a:buClr>
              <a:buSzTx/>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Interconnecting piping, valve, instruments and controls.	</a:t>
            </a:r>
            <a:endParaRPr kumimoji="0" lang="en-US" altLang="en-US" sz="1600" b="0" i="0" u="none" strike="noStrike" cap="none" normalizeH="0" baseline="0" dirty="0">
              <a:ln>
                <a:noFill/>
              </a:ln>
              <a:solidFill>
                <a:schemeClr val="tx1">
                  <a:lumMod val="75000"/>
                  <a:lumOff val="25000"/>
                </a:schemeClr>
              </a:solidFill>
              <a:effectLst/>
              <a:latin typeface="Times New Roman" panose="02020603050405020304" pitchFamily="18" charset="0"/>
            </a:endParaRPr>
          </a:p>
          <a:p>
            <a:pPr marL="457200" marR="114300" lvl="1"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Provide field services for:</a:t>
            </a:r>
          </a:p>
          <a:p>
            <a:pPr marL="914400" marR="114300" lvl="2" indent="0" algn="l" defTabSz="914400" rtl="0" eaLnBrk="0" fontAlgn="base" latinLnBrk="0" hangingPunct="0">
              <a:lnSpc>
                <a:spcPct val="100000"/>
              </a:lnSpc>
              <a:spcBef>
                <a:spcPct val="0"/>
              </a:spcBef>
              <a:spcAft>
                <a:spcPct val="0"/>
              </a:spcAft>
              <a:buClr>
                <a:srgbClr val="FFFFFF"/>
              </a:buClr>
              <a:buSzTx/>
              <a:buFont typeface="Symbol" panose="05050102010706020507" pitchFamily="18" charset="2"/>
              <a:buChar char="·"/>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Installation Supervision,</a:t>
            </a:r>
          </a:p>
          <a:p>
            <a:pPr marL="0" marR="0" lvl="0" indent="0" algn="l" defTabSz="914400" rtl="0" eaLnBrk="0" fontAlgn="base" latinLnBrk="0" hangingPunct="0">
              <a:lnSpc>
                <a:spcPct val="100000"/>
              </a:lnSpc>
              <a:spcBef>
                <a:spcPct val="0"/>
              </a:spcBef>
              <a:spcAft>
                <a:spcPct val="0"/>
              </a:spcAft>
              <a:buClr>
                <a:srgbClr val="FFFFFF"/>
              </a:buClr>
              <a:buSzTx/>
              <a:buFont typeface="Symbol" panose="05050102010706020507" pitchFamily="18" charset="2"/>
              <a:buChar char="·"/>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Testing, Start-up and commissioning services, and</a:t>
            </a:r>
          </a:p>
          <a:p>
            <a:pPr marL="0" marR="0" lvl="0" indent="0" algn="l" defTabSz="914400" rtl="0" eaLnBrk="0" fontAlgn="base" latinLnBrk="0" hangingPunct="0">
              <a:lnSpc>
                <a:spcPct val="100000"/>
              </a:lnSpc>
              <a:spcBef>
                <a:spcPct val="0"/>
              </a:spcBef>
              <a:spcAft>
                <a:spcPts val="800"/>
              </a:spcAft>
              <a:buClr>
                <a:srgbClr val="FFFFFF"/>
              </a:buClr>
              <a:buSzTx/>
              <a:buFont typeface="Symbol" panose="05050102010706020507" pitchFamily="18" charset="2"/>
              <a:buChar char="·"/>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Training</a:t>
            </a:r>
            <a:r>
              <a:rPr kumimoji="0" lang="en-US" altLang="en-US" sz="1600" b="1" i="0" u="none" strike="noStrike" cap="none" normalizeH="0" baseline="0" dirty="0">
                <a:ln>
                  <a:noFill/>
                </a:ln>
                <a:solidFill>
                  <a:schemeClr val="tx1">
                    <a:lumMod val="75000"/>
                    <a:lumOff val="25000"/>
                  </a:schemeClr>
                </a:solidFill>
                <a:effectLst/>
                <a:latin typeface="MetaMedium-Roman" charset="0"/>
              </a:rPr>
              <a:t>	</a:t>
            </a:r>
            <a:endParaRPr kumimoji="0" lang="en-US" altLang="en-US" sz="1600" b="0" i="0" u="none" strike="noStrike" cap="none" normalizeH="0" baseline="0" dirty="0">
              <a:ln>
                <a:noFill/>
              </a:ln>
              <a:solidFill>
                <a:schemeClr val="tx1">
                  <a:lumMod val="75000"/>
                  <a:lumOff val="25000"/>
                </a:schemeClr>
              </a:solidFill>
              <a:effectLst/>
              <a:latin typeface="Times New Roman" panose="02020603050405020304" pitchFamily="18" charset="0"/>
            </a:endParaRPr>
          </a:p>
          <a:p>
            <a:pPr marL="0" marR="11430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lumMod val="75000"/>
                    <a:lumOff val="25000"/>
                  </a:schemeClr>
                </a:solidFill>
                <a:effectLst/>
                <a:latin typeface="MetaMedium-Roman" charset="0"/>
              </a:rPr>
              <a:t>Operational Data: </a:t>
            </a:r>
          </a:p>
          <a:p>
            <a:pPr marL="457200" marR="114300" lvl="1"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Recovery:</a:t>
            </a:r>
          </a:p>
          <a:p>
            <a:pPr marL="914400" marR="114300" lvl="2"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 1</a:t>
            </a:r>
            <a:r>
              <a:rPr kumimoji="0" lang="en-US" altLang="en-US" sz="1600" b="0" i="0" u="none" strike="noStrike" cap="none" normalizeH="0" baseline="30000" dirty="0">
                <a:ln>
                  <a:noFill/>
                </a:ln>
                <a:solidFill>
                  <a:schemeClr val="tx1">
                    <a:lumMod val="75000"/>
                    <a:lumOff val="25000"/>
                  </a:schemeClr>
                </a:solidFill>
                <a:effectLst/>
                <a:latin typeface="MetaNormal-Roman" charset="0"/>
              </a:rPr>
              <a:t>st</a:t>
            </a:r>
            <a:r>
              <a:rPr kumimoji="0" lang="en-US" altLang="en-US" sz="1600" b="0" i="0" u="none" strike="noStrike" cap="none" normalizeH="0" baseline="0" dirty="0">
                <a:ln>
                  <a:noFill/>
                </a:ln>
                <a:solidFill>
                  <a:schemeClr val="tx1">
                    <a:lumMod val="75000"/>
                    <a:lumOff val="25000"/>
                  </a:schemeClr>
                </a:solidFill>
                <a:effectLst/>
                <a:latin typeface="MetaNormal-Roman" charset="0"/>
              </a:rPr>
              <a:t> Pass RO </a:t>
            </a:r>
            <a:r>
              <a:rPr kumimoji="0" lang="en-US" altLang="en-US" sz="1600" b="0" i="0" u="none" strike="noStrike" cap="none" normalizeH="0" baseline="0" dirty="0">
                <a:ln>
                  <a:noFill/>
                </a:ln>
                <a:solidFill>
                  <a:schemeClr val="tx1">
                    <a:lumMod val="75000"/>
                    <a:lumOff val="25000"/>
                  </a:schemeClr>
                </a:solidFill>
                <a:effectLst/>
                <a:latin typeface="Calibri" panose="020F0502020204030204" pitchFamily="34" charset="0"/>
              </a:rPr>
              <a:t>≥</a:t>
            </a:r>
            <a:r>
              <a:rPr kumimoji="0" lang="en-US" altLang="en-US" sz="1600" b="0" i="0" u="none" strike="noStrike" cap="none" normalizeH="0" baseline="0" dirty="0">
                <a:ln>
                  <a:noFill/>
                </a:ln>
                <a:solidFill>
                  <a:schemeClr val="tx1">
                    <a:lumMod val="75000"/>
                    <a:lumOff val="25000"/>
                  </a:schemeClr>
                </a:solidFill>
                <a:effectLst/>
                <a:latin typeface="MetaNormal-Roman" charset="0"/>
              </a:rPr>
              <a:t> 85%</a:t>
            </a:r>
          </a:p>
          <a:p>
            <a:pPr marL="914400" marR="114300" lvl="2"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 2</a:t>
            </a:r>
            <a:r>
              <a:rPr kumimoji="0" lang="en-US" altLang="en-US" sz="1600" b="0" i="0" u="none" strike="noStrike" cap="none" normalizeH="0" baseline="30000" dirty="0">
                <a:ln>
                  <a:noFill/>
                </a:ln>
                <a:solidFill>
                  <a:schemeClr val="tx1">
                    <a:lumMod val="75000"/>
                    <a:lumOff val="25000"/>
                  </a:schemeClr>
                </a:solidFill>
                <a:effectLst/>
                <a:latin typeface="MetaNormal-Roman" charset="0"/>
              </a:rPr>
              <a:t>nd</a:t>
            </a:r>
            <a:r>
              <a:rPr kumimoji="0" lang="en-US" altLang="en-US" sz="1600" b="0" i="0" u="none" strike="noStrike" cap="none" normalizeH="0" baseline="0" dirty="0">
                <a:ln>
                  <a:noFill/>
                </a:ln>
                <a:solidFill>
                  <a:schemeClr val="tx1">
                    <a:lumMod val="75000"/>
                    <a:lumOff val="25000"/>
                  </a:schemeClr>
                </a:solidFill>
                <a:effectLst/>
                <a:latin typeface="MetaNormal-Roman" charset="0"/>
              </a:rPr>
              <a:t> Pass RO </a:t>
            </a:r>
            <a:r>
              <a:rPr kumimoji="0" lang="en-US" altLang="en-US" sz="1600" b="0" i="0" u="none" strike="noStrike" cap="none" normalizeH="0" baseline="0" dirty="0">
                <a:ln>
                  <a:noFill/>
                </a:ln>
                <a:solidFill>
                  <a:schemeClr val="tx1">
                    <a:lumMod val="75000"/>
                    <a:lumOff val="25000"/>
                  </a:schemeClr>
                </a:solidFill>
                <a:effectLst/>
                <a:latin typeface="Calibri" panose="020F0502020204030204" pitchFamily="34" charset="0"/>
              </a:rPr>
              <a:t>≥</a:t>
            </a:r>
            <a:r>
              <a:rPr kumimoji="0" lang="en-US" altLang="en-US" sz="1600" b="0" i="0" u="none" strike="noStrike" cap="none" normalizeH="0" baseline="0" dirty="0">
                <a:ln>
                  <a:noFill/>
                </a:ln>
                <a:solidFill>
                  <a:schemeClr val="tx1">
                    <a:lumMod val="75000"/>
                    <a:lumOff val="25000"/>
                  </a:schemeClr>
                </a:solidFill>
                <a:effectLst/>
                <a:latin typeface="MetaNormal-Roman" charset="0"/>
              </a:rPr>
              <a:t>90%</a:t>
            </a:r>
          </a:p>
          <a:p>
            <a:pPr marL="914400" marR="114300" lvl="2"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 EDI Unit:  </a:t>
            </a:r>
            <a:r>
              <a:rPr kumimoji="0" lang="en-US" altLang="en-US" sz="1600" b="0" i="0" u="none" strike="noStrike" cap="none" normalizeH="0" baseline="0" dirty="0">
                <a:ln>
                  <a:noFill/>
                </a:ln>
                <a:solidFill>
                  <a:schemeClr val="tx1">
                    <a:lumMod val="75000"/>
                    <a:lumOff val="25000"/>
                  </a:schemeClr>
                </a:solidFill>
                <a:effectLst/>
                <a:latin typeface="Calibri" panose="020F0502020204030204" pitchFamily="34" charset="0"/>
              </a:rPr>
              <a:t>≥</a:t>
            </a:r>
            <a:r>
              <a:rPr kumimoji="0" lang="en-US" altLang="en-US" sz="1600" b="0" i="0" u="none" strike="noStrike" cap="none" normalizeH="0" baseline="0" dirty="0">
                <a:ln>
                  <a:noFill/>
                </a:ln>
                <a:solidFill>
                  <a:schemeClr val="tx1">
                    <a:lumMod val="75000"/>
                    <a:lumOff val="25000"/>
                  </a:schemeClr>
                </a:solidFill>
                <a:effectLst/>
                <a:latin typeface="MetaNormal-Roman" charset="0"/>
              </a:rPr>
              <a:t>90 %</a:t>
            </a:r>
          </a:p>
          <a:p>
            <a:pPr marL="457200" marR="114300" lvl="1"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Demi. Conductivity :  &lt;0.08</a:t>
            </a:r>
            <a:r>
              <a:rPr kumimoji="0" lang="en-US" altLang="en-US" sz="1600" b="0" i="0" u="none" strike="noStrike" cap="none" normalizeH="0" baseline="0" dirty="0">
                <a:ln>
                  <a:noFill/>
                </a:ln>
                <a:solidFill>
                  <a:schemeClr val="tx1">
                    <a:lumMod val="75000"/>
                    <a:lumOff val="25000"/>
                  </a:schemeClr>
                </a:solidFill>
                <a:effectLst/>
                <a:latin typeface="Times New Roman" panose="02020603050405020304" pitchFamily="18" charset="0"/>
              </a:rPr>
              <a:t>㎲</a:t>
            </a:r>
            <a:r>
              <a:rPr kumimoji="0" lang="en-US" altLang="en-US" sz="1600" b="0" i="0" u="none" strike="noStrike" cap="none" normalizeH="0" baseline="0" dirty="0">
                <a:ln>
                  <a:noFill/>
                </a:ln>
                <a:solidFill>
                  <a:schemeClr val="tx1">
                    <a:lumMod val="75000"/>
                    <a:lumOff val="25000"/>
                  </a:schemeClr>
                </a:solidFill>
                <a:effectLst/>
                <a:latin typeface="MetaNormal-Roman" charset="0"/>
              </a:rPr>
              <a:t>/cm at 25</a:t>
            </a:r>
            <a:r>
              <a:rPr kumimoji="0" lang="en-US" altLang="en-US" sz="1600" b="0" i="0" u="none" strike="noStrike" cap="none" normalizeH="0" baseline="0" dirty="0">
                <a:ln>
                  <a:noFill/>
                </a:ln>
                <a:solidFill>
                  <a:schemeClr val="tx1">
                    <a:lumMod val="75000"/>
                    <a:lumOff val="25000"/>
                  </a:schemeClr>
                </a:solidFill>
                <a:effectLst/>
                <a:latin typeface="Cambria Math" panose="02040503050406030204" pitchFamily="18" charset="0"/>
              </a:rPr>
              <a:t>℃</a:t>
            </a:r>
            <a:endParaRPr kumimoji="0" lang="en-US" altLang="en-US" sz="1600" b="0" i="0" u="none" strike="noStrike" cap="none" normalizeH="0" baseline="0" dirty="0">
              <a:ln>
                <a:noFill/>
              </a:ln>
              <a:solidFill>
                <a:schemeClr val="tx1">
                  <a:lumMod val="75000"/>
                  <a:lumOff val="25000"/>
                </a:schemeClr>
              </a:solidFill>
              <a:effectLst/>
              <a:latin typeface="MetaNormal-Roman" charset="0"/>
            </a:endParaRPr>
          </a:p>
          <a:p>
            <a:pPr marL="457200" marR="114300" lvl="1"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lumMod val="75000"/>
                  <a:lumOff val="25000"/>
                </a:schemeClr>
              </a:solidFill>
              <a:effectLst/>
              <a:latin typeface="MetaNormal-Roman" charset="0"/>
            </a:endParaRPr>
          </a:p>
          <a:p>
            <a:pPr marL="457200" marR="114300" lvl="1"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WWTS: Qatar treated wastewater discharge limits</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	</a:t>
            </a:r>
            <a:endParaRPr kumimoji="0" lang="en-US" altLang="en-US" sz="1600" b="0" i="0" u="none" strike="noStrike" cap="none" normalizeH="0" baseline="0" dirty="0">
              <a:ln>
                <a:noFill/>
              </a:ln>
              <a:solidFill>
                <a:schemeClr val="tx1">
                  <a:lumMod val="75000"/>
                  <a:lumOff val="25000"/>
                </a:schemeClr>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1600" b="1" i="0" u="none" strike="noStrike" cap="none" normalizeH="0" baseline="0" dirty="0">
                <a:ln>
                  <a:noFill/>
                </a:ln>
                <a:solidFill>
                  <a:schemeClr val="tx1">
                    <a:lumMod val="75000"/>
                    <a:lumOff val="25000"/>
                  </a:schemeClr>
                </a:solidFill>
                <a:effectLst/>
                <a:latin typeface="MetaMedium-Roman" charset="0"/>
              </a:rPr>
              <a:t>Capacity:	</a:t>
            </a:r>
            <a:r>
              <a:rPr kumimoji="0" lang="en-US" altLang="en-US" sz="1600" b="0" i="0" u="none" strike="noStrike" cap="none" normalizeH="0" baseline="0" dirty="0">
                <a:ln>
                  <a:noFill/>
                </a:ln>
                <a:solidFill>
                  <a:schemeClr val="tx1">
                    <a:lumMod val="75000"/>
                    <a:lumOff val="25000"/>
                  </a:schemeClr>
                </a:solidFill>
                <a:effectLst/>
                <a:latin typeface="MetaNormal-Roman" charset="0"/>
              </a:rPr>
              <a:t>1.58 MGD (3 x 83 m3/h [ Max. EDI Demin train]	</a:t>
            </a:r>
            <a:endParaRPr kumimoji="0" lang="en-US" altLang="en-US" sz="1600" b="1" i="0" u="none" strike="noStrike" cap="none" normalizeH="0" baseline="0" dirty="0">
              <a:ln>
                <a:noFill/>
              </a:ln>
              <a:solidFill>
                <a:schemeClr val="tx1">
                  <a:lumMod val="75000"/>
                  <a:lumOff val="25000"/>
                </a:schemeClr>
              </a:solidFill>
              <a:effectLst/>
              <a:latin typeface="MetaNormal-Roman" charset="0"/>
            </a:endParaRPr>
          </a:p>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1600" b="0" i="0" u="none" strike="noStrike" cap="none" normalizeH="0" baseline="0" dirty="0">
                <a:ln>
                  <a:noFill/>
                </a:ln>
                <a:solidFill>
                  <a:schemeClr val="tx1">
                    <a:lumMod val="75000"/>
                    <a:lumOff val="25000"/>
                  </a:schemeClr>
                </a:solidFill>
                <a:effectLst/>
                <a:latin typeface="MetaNormal-Roman" charset="0"/>
              </a:rPr>
              <a:t>	</a:t>
            </a:r>
            <a:endParaRPr kumimoji="0" lang="en-US" altLang="en-US" sz="1600" b="1" i="0" u="none" strike="noStrike" cap="none" normalizeH="0" baseline="0" dirty="0">
              <a:ln>
                <a:noFill/>
              </a:ln>
              <a:solidFill>
                <a:schemeClr val="tx1">
                  <a:lumMod val="75000"/>
                  <a:lumOff val="25000"/>
                </a:schemeClr>
              </a:solidFill>
              <a:effectLst/>
              <a:latin typeface="MetaNormal-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lumMod val="75000"/>
                  <a:lumOff val="25000"/>
                </a:schemeClr>
              </a:solidFill>
              <a:effectLst/>
              <a:latin typeface="Arial" panose="020B0604020202020204" pitchFamily="34" charset="0"/>
            </a:endParaRPr>
          </a:p>
        </p:txBody>
      </p:sp>
      <p:graphicFrame>
        <p:nvGraphicFramePr>
          <p:cNvPr id="5" name="Table 4">
            <a:extLst>
              <a:ext uri="{FF2B5EF4-FFF2-40B4-BE49-F238E27FC236}">
                <a16:creationId xmlns:a16="http://schemas.microsoft.com/office/drawing/2014/main" id="{2DCBD8F1-C276-4B1B-A2CF-A8F56FDD5EF8}"/>
              </a:ext>
            </a:extLst>
          </p:cNvPr>
          <p:cNvGraphicFramePr>
            <a:graphicFrameLocks noGrp="1"/>
          </p:cNvGraphicFramePr>
          <p:nvPr>
            <p:extLst>
              <p:ext uri="{D42A27DB-BD31-4B8C-83A1-F6EECF244321}">
                <p14:modId xmlns:p14="http://schemas.microsoft.com/office/powerpoint/2010/main" val="4195074148"/>
              </p:ext>
            </p:extLst>
          </p:nvPr>
        </p:nvGraphicFramePr>
        <p:xfrm>
          <a:off x="2563091" y="2981036"/>
          <a:ext cx="6096000" cy="2219960"/>
        </p:xfrm>
        <a:graphic>
          <a:graphicData uri="http://schemas.openxmlformats.org/drawingml/2006/table">
            <a:tbl>
              <a:tblPr bandRow="1">
                <a:tableStyleId>{5C22544A-7EE6-4342-B048-85BDC9FD1C3A}</a:tableStyleId>
              </a:tblPr>
              <a:tblGrid>
                <a:gridCol w="3048000">
                  <a:extLst>
                    <a:ext uri="{9D8B030D-6E8A-4147-A177-3AD203B41FA5}">
                      <a16:colId xmlns:a16="http://schemas.microsoft.com/office/drawing/2014/main" val="3099301004"/>
                    </a:ext>
                  </a:extLst>
                </a:gridCol>
                <a:gridCol w="3048000">
                  <a:extLst>
                    <a:ext uri="{9D8B030D-6E8A-4147-A177-3AD203B41FA5}">
                      <a16:colId xmlns:a16="http://schemas.microsoft.com/office/drawing/2014/main" val="2091728437"/>
                    </a:ext>
                  </a:extLst>
                </a:gridCol>
              </a:tblGrid>
              <a:tr h="0">
                <a:tc>
                  <a:txBody>
                    <a:bodyPr/>
                    <a:lstStyle/>
                    <a:p>
                      <a:r>
                        <a:rPr lang="en-US" dirty="0"/>
                        <a:t>Two pass RO system</a:t>
                      </a:r>
                    </a:p>
                  </a:txBody>
                  <a:tcPr/>
                </a:tc>
                <a:tc>
                  <a:txBody>
                    <a:bodyPr/>
                    <a:lstStyle/>
                    <a:p>
                      <a:endParaRPr lang="en-US"/>
                    </a:p>
                  </a:txBody>
                  <a:tcPr/>
                </a:tc>
                <a:extLst>
                  <a:ext uri="{0D108BD9-81ED-4DB2-BD59-A6C34878D82A}">
                    <a16:rowId xmlns:a16="http://schemas.microsoft.com/office/drawing/2014/main" val="688634879"/>
                  </a:ext>
                </a:extLst>
              </a:tr>
              <a:tr h="370840">
                <a:tc>
                  <a:txBody>
                    <a:bodyPr/>
                    <a:lstStyle/>
                    <a:p>
                      <a:r>
                        <a:rPr lang="en-US" dirty="0"/>
                        <a:t>EDI </a:t>
                      </a:r>
                      <a:r>
                        <a:rPr lang="en-US" dirty="0" err="1"/>
                        <a:t>demin</a:t>
                      </a:r>
                      <a:r>
                        <a:rPr lang="en-US" dirty="0"/>
                        <a:t> system</a:t>
                      </a:r>
                    </a:p>
                  </a:txBody>
                  <a:tcPr/>
                </a:tc>
                <a:tc>
                  <a:txBody>
                    <a:bodyPr/>
                    <a:lstStyle/>
                    <a:p>
                      <a:endParaRPr lang="en-US"/>
                    </a:p>
                  </a:txBody>
                  <a:tcPr/>
                </a:tc>
                <a:extLst>
                  <a:ext uri="{0D108BD9-81ED-4DB2-BD59-A6C34878D82A}">
                    <a16:rowId xmlns:a16="http://schemas.microsoft.com/office/drawing/2014/main" val="4053904996"/>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2296106419"/>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910150558"/>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453201856"/>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93428107"/>
                  </a:ext>
                </a:extLst>
              </a:tr>
            </a:tbl>
          </a:graphicData>
        </a:graphic>
      </p:graphicFrame>
    </p:spTree>
    <p:extLst>
      <p:ext uri="{BB962C8B-B14F-4D97-AF65-F5344CB8AC3E}">
        <p14:creationId xmlns:p14="http://schemas.microsoft.com/office/powerpoint/2010/main" val="2996524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1180" t="17277" r="2878" b="4352"/>
          <a:stretch/>
        </p:blipFill>
        <p:spPr>
          <a:xfrm>
            <a:off x="4580679" y="1275319"/>
            <a:ext cx="4158081" cy="2843788"/>
          </a:xfrm>
          <a:prstGeom prst="roundRect">
            <a:avLst/>
          </a:prstGeom>
        </p:spPr>
      </p:pic>
      <p:grpSp>
        <p:nvGrpSpPr>
          <p:cNvPr id="4" name="Group 3"/>
          <p:cNvGrpSpPr/>
          <p:nvPr/>
        </p:nvGrpSpPr>
        <p:grpSpPr>
          <a:xfrm>
            <a:off x="635442" y="1418003"/>
            <a:ext cx="7544283" cy="3978992"/>
            <a:chOff x="5946710" y="5960070"/>
            <a:chExt cx="8867555" cy="5541467"/>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8539" b="3753"/>
            <a:stretch/>
          </p:blipFill>
          <p:spPr>
            <a:xfrm>
              <a:off x="5946710" y="5960070"/>
              <a:ext cx="4023764" cy="3761777"/>
            </a:xfrm>
            <a:prstGeom prst="roundRect">
              <a:avLst/>
            </a:prstGeom>
            <a:ln>
              <a:noFill/>
            </a:ln>
            <a:effectLst/>
          </p:spPr>
        </p:pic>
        <p:pic>
          <p:nvPicPr>
            <p:cNvPr id="7" name="Picture 6" descr="100_4202"/>
            <p:cNvPicPr>
              <a:picLocks noChangeAspect="1" noChangeArrowheads="1"/>
            </p:cNvPicPr>
            <p:nvPr/>
          </p:nvPicPr>
          <p:blipFill>
            <a:blip r:embed="rId4" cstate="print">
              <a:extLst>
                <a:ext uri="{28A0092B-C50C-407E-A947-70E740481C1C}">
                  <a14:useLocalDpi xmlns:a14="http://schemas.microsoft.com/office/drawing/2010/main" val="0"/>
                </a:ext>
              </a:extLst>
            </a:blip>
            <a:srcRect l="17625" t="25333" r="17874" b="31833"/>
            <a:stretch>
              <a:fillRect/>
            </a:stretch>
          </p:blipFill>
          <p:spPr bwMode="auto">
            <a:xfrm>
              <a:off x="12281681" y="10144093"/>
              <a:ext cx="2532584" cy="1357444"/>
            </a:xfrm>
            <a:prstGeom prst="round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itle 9"/>
          <p:cNvSpPr>
            <a:spLocks noGrp="1"/>
          </p:cNvSpPr>
          <p:nvPr>
            <p:ph type="title"/>
          </p:nvPr>
        </p:nvSpPr>
        <p:spPr>
          <a:xfrm>
            <a:off x="2446852" y="597451"/>
            <a:ext cx="6291908" cy="256480"/>
          </a:xfrm>
          <a:prstGeom prst="rect">
            <a:avLst/>
          </a:prstGeom>
          <a:noFill/>
        </p:spPr>
        <p:txBody>
          <a:bodyPr wrap="square" lIns="0" tIns="0" rIns="0" bIns="0" rtlCol="0">
            <a:spAutoFit/>
          </a:bodyPr>
          <a:lstStyle/>
          <a:p>
            <a:pPr algn="r">
              <a:lnSpc>
                <a:spcPts val="2000"/>
              </a:lnSpc>
            </a:pPr>
            <a:r>
              <a:rPr lang="en-US" sz="2200" b="1" baseline="0" dirty="0">
                <a:ln>
                  <a:solidFill>
                    <a:schemeClr val="accent1">
                      <a:alpha val="0"/>
                    </a:schemeClr>
                  </a:solidFill>
                </a:ln>
                <a:solidFill>
                  <a:srgbClr val="0D47A1"/>
                </a:solidFill>
                <a:latin typeface="Lato Black" panose="020F0502020204030203" pitchFamily="34" charset="0"/>
                <a:ea typeface="Lato Black" panose="020F0502020204030203" pitchFamily="34" charset="0"/>
                <a:cs typeface="Lato Black" panose="020F0502020204030203" pitchFamily="34" charset="0"/>
              </a:rPr>
              <a:t>Ecopetrol Refinery - UF/RO Plant</a:t>
            </a:r>
          </a:p>
        </p:txBody>
      </p:sp>
      <p:sp>
        <p:nvSpPr>
          <p:cNvPr id="11" name="TextBox 7"/>
          <p:cNvSpPr txBox="1">
            <a:spLocks noChangeArrowheads="1"/>
          </p:cNvSpPr>
          <p:nvPr/>
        </p:nvSpPr>
        <p:spPr bwMode="auto">
          <a:xfrm>
            <a:off x="800257" y="4259458"/>
            <a:ext cx="4659287" cy="2308324"/>
          </a:xfrm>
          <a:prstGeom prst="rect">
            <a:avLst/>
          </a:prstGeom>
          <a:extLst/>
        </p:spPr>
        <p:txBody>
          <a:bodyPr wrap="square">
            <a:spAutoFit/>
          </a:bodyPr>
          <a:lstStyle>
            <a:defPPr>
              <a:defRPr lang="en-US"/>
            </a:defPPr>
            <a:lvl1pPr algn="l">
              <a:lnSpc>
                <a:spcPct val="150000"/>
              </a:lnSpc>
              <a:defRPr sz="1500" b="1" baseline="0">
                <a:ln>
                  <a:solidFill>
                    <a:schemeClr val="accent1">
                      <a:alpha val="0"/>
                    </a:schemeClr>
                  </a:solidFill>
                </a:ln>
                <a:cs typeface="Arial" panose="020B0604020202020204" pitchFamily="34" charset="0"/>
              </a:defRPr>
            </a:lvl1pPr>
          </a:lstStyle>
          <a:p>
            <a:r>
              <a:rPr lang="en-US" sz="1600" dirty="0">
                <a:solidFill>
                  <a:schemeClr val="tx1">
                    <a:lumMod val="75000"/>
                    <a:lumOff val="25000"/>
                  </a:schemeClr>
                </a:solidFill>
              </a:rPr>
              <a:t>Owner/Client: </a:t>
            </a:r>
            <a:r>
              <a:rPr lang="en-US" sz="1600" dirty="0" err="1">
                <a:solidFill>
                  <a:schemeClr val="tx1">
                    <a:lumMod val="75000"/>
                    <a:lumOff val="25000"/>
                  </a:schemeClr>
                </a:solidFill>
              </a:rPr>
              <a:t>EcoPetrol</a:t>
            </a:r>
            <a:r>
              <a:rPr lang="en-US" sz="1600" dirty="0">
                <a:solidFill>
                  <a:schemeClr val="tx1">
                    <a:lumMod val="75000"/>
                    <a:lumOff val="25000"/>
                  </a:schemeClr>
                </a:solidFill>
              </a:rPr>
              <a:t> S.A.</a:t>
            </a:r>
          </a:p>
          <a:p>
            <a:r>
              <a:rPr lang="en-US" sz="1600" dirty="0">
                <a:solidFill>
                  <a:schemeClr val="tx1">
                    <a:lumMod val="75000"/>
                    <a:lumOff val="25000"/>
                  </a:schemeClr>
                </a:solidFill>
              </a:rPr>
              <a:t>Location: Barrancabermeja, Columbia</a:t>
            </a:r>
          </a:p>
          <a:p>
            <a:r>
              <a:rPr lang="en-US" sz="1600" dirty="0">
                <a:solidFill>
                  <a:schemeClr val="tx1">
                    <a:lumMod val="75000"/>
                    <a:lumOff val="25000"/>
                  </a:schemeClr>
                </a:solidFill>
              </a:rPr>
              <a:t>Capacity: Ultrafiltration 10 MGD; RO 5.9 MGD</a:t>
            </a:r>
          </a:p>
          <a:p>
            <a:r>
              <a:rPr lang="en-US" sz="1600" dirty="0">
                <a:solidFill>
                  <a:schemeClr val="tx1">
                    <a:lumMod val="75000"/>
                    <a:lumOff val="25000"/>
                  </a:schemeClr>
                </a:solidFill>
              </a:rPr>
              <a:t>Start-up: 2013 </a:t>
            </a:r>
          </a:p>
          <a:p>
            <a:r>
              <a:rPr lang="en-US" sz="1600" dirty="0">
                <a:solidFill>
                  <a:schemeClr val="tx1">
                    <a:lumMod val="75000"/>
                    <a:lumOff val="25000"/>
                  </a:schemeClr>
                </a:solidFill>
              </a:rPr>
              <a:t>Application: Oil refinery; water reuse; boiler feed</a:t>
            </a:r>
          </a:p>
          <a:p>
            <a:endParaRPr lang="en-US" sz="1600" dirty="0">
              <a:solidFill>
                <a:schemeClr val="tx1">
                  <a:lumMod val="75000"/>
                  <a:lumOff val="25000"/>
                </a:schemeClr>
              </a:solidFill>
            </a:endParaRPr>
          </a:p>
        </p:txBody>
      </p:sp>
      <p:sp>
        <p:nvSpPr>
          <p:cNvPr id="12" name="TextBox 11">
            <a:extLst>
              <a:ext uri="{FF2B5EF4-FFF2-40B4-BE49-F238E27FC236}">
                <a16:creationId xmlns:a16="http://schemas.microsoft.com/office/drawing/2014/main" id="{C826AB38-609A-4E96-94BC-53573483EF17}"/>
              </a:ext>
            </a:extLst>
          </p:cNvPr>
          <p:cNvSpPr txBox="1"/>
          <p:nvPr/>
        </p:nvSpPr>
        <p:spPr>
          <a:xfrm>
            <a:off x="2030139" y="6496252"/>
            <a:ext cx="5112327" cy="276999"/>
          </a:xfrm>
          <a:prstGeom prst="rect">
            <a:avLst/>
          </a:prstGeom>
          <a:noFill/>
        </p:spPr>
        <p:txBody>
          <a:bodyPr wrap="square" rtlCol="0">
            <a:spAutoFit/>
          </a:bodyPr>
          <a:lstStyle/>
          <a:p>
            <a:pPr algn="ctr"/>
            <a:r>
              <a:rPr lang="en-US" sz="1200" dirty="0"/>
              <a:t>www.SafBonWater.com</a:t>
            </a:r>
          </a:p>
        </p:txBody>
      </p:sp>
    </p:spTree>
    <p:extLst>
      <p:ext uri="{BB962C8B-B14F-4D97-AF65-F5344CB8AC3E}">
        <p14:creationId xmlns:p14="http://schemas.microsoft.com/office/powerpoint/2010/main" val="235487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16511" y="5232915"/>
            <a:ext cx="3318178" cy="1453988"/>
          </a:xfrm>
          <a:prstGeom prst="rect">
            <a:avLst/>
          </a:prstGeom>
        </p:spPr>
        <p:txBody>
          <a:bodyPr wrap="square">
            <a:spAutoFit/>
          </a:bodyPr>
          <a:lstStyle/>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Feed water TDS: 237 ppm after UF</a:t>
            </a:r>
          </a:p>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Permeate TDS: 0.15 ppm</a:t>
            </a:r>
          </a:p>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Permeate flow: 1,374 </a:t>
            </a:r>
            <a:r>
              <a:rPr lang="en-US" sz="1600" baseline="0" dirty="0" err="1">
                <a:ln>
                  <a:solidFill>
                    <a:schemeClr val="accent1">
                      <a:alpha val="0"/>
                    </a:schemeClr>
                  </a:solidFill>
                </a:ln>
                <a:solidFill>
                  <a:srgbClr val="00617A"/>
                </a:solidFill>
                <a:cs typeface="Arial" panose="020B0604020202020204" pitchFamily="34" charset="0"/>
              </a:rPr>
              <a:t>gpm</a:t>
            </a:r>
            <a:r>
              <a:rPr lang="en-US" sz="1600" baseline="0" dirty="0">
                <a:ln>
                  <a:solidFill>
                    <a:schemeClr val="accent1">
                      <a:alpha val="0"/>
                    </a:schemeClr>
                  </a:solidFill>
                </a:ln>
                <a:solidFill>
                  <a:srgbClr val="00617A"/>
                </a:solidFill>
                <a:cs typeface="Arial" panose="020B0604020202020204" pitchFamily="34" charset="0"/>
              </a:rPr>
              <a:t> per train</a:t>
            </a:r>
          </a:p>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RO Recovery: 77.5% / 87%</a:t>
            </a:r>
          </a:p>
        </p:txBody>
      </p:sp>
      <p:sp>
        <p:nvSpPr>
          <p:cNvPr id="9" name="직사각형 11"/>
          <p:cNvSpPr/>
          <p:nvPr/>
        </p:nvSpPr>
        <p:spPr>
          <a:xfrm>
            <a:off x="816511" y="4792983"/>
            <a:ext cx="2194161" cy="400110"/>
          </a:xfrm>
          <a:prstGeom prst="rect">
            <a:avLst/>
          </a:prstGeom>
        </p:spPr>
        <p:txBody>
          <a:bodyPr wrap="square">
            <a:spAutoFit/>
          </a:bodyPr>
          <a:lstStyle/>
          <a:p>
            <a:pPr algn="l"/>
            <a:r>
              <a:rPr lang="en-US" altLang="ko-KR" sz="2000" b="1" baseline="0" dirty="0">
                <a:ln>
                  <a:solidFill>
                    <a:schemeClr val="accent1">
                      <a:alpha val="0"/>
                    </a:schemeClr>
                  </a:solidFill>
                </a:ln>
                <a:solidFill>
                  <a:srgbClr val="00617A"/>
                </a:solidFill>
                <a:latin typeface="+mj-lt"/>
                <a:cs typeface="Arial" panose="020B0604020202020204" pitchFamily="34" charset="0"/>
              </a:rPr>
              <a:t>Operationa</a:t>
            </a:r>
            <a:r>
              <a:rPr lang="en-US" altLang="ko-KR" sz="2000" b="1" dirty="0">
                <a:ln>
                  <a:solidFill>
                    <a:schemeClr val="accent1">
                      <a:alpha val="0"/>
                    </a:schemeClr>
                  </a:solidFill>
                </a:ln>
                <a:solidFill>
                  <a:srgbClr val="00617A"/>
                </a:solidFill>
                <a:latin typeface="+mj-lt"/>
                <a:cs typeface="Arial" panose="020B0604020202020204" pitchFamily="34" charset="0"/>
              </a:rPr>
              <a:t>l</a:t>
            </a:r>
            <a:r>
              <a:rPr lang="en-US" altLang="ko-KR" sz="2000" b="1" baseline="0" dirty="0">
                <a:ln>
                  <a:solidFill>
                    <a:schemeClr val="accent1">
                      <a:alpha val="0"/>
                    </a:schemeClr>
                  </a:solidFill>
                </a:ln>
                <a:solidFill>
                  <a:srgbClr val="00617A"/>
                </a:solidFill>
                <a:latin typeface="+mj-lt"/>
                <a:cs typeface="Arial" panose="020B0604020202020204" pitchFamily="34" charset="0"/>
              </a:rPr>
              <a:t> Data:</a:t>
            </a:r>
            <a:endParaRPr lang="ko-KR" altLang="en-US" sz="2000" b="1" baseline="0" dirty="0">
              <a:ln>
                <a:solidFill>
                  <a:schemeClr val="accent1">
                    <a:alpha val="0"/>
                  </a:schemeClr>
                </a:solidFill>
              </a:ln>
              <a:solidFill>
                <a:srgbClr val="00617A"/>
              </a:solidFill>
              <a:latin typeface="+mj-lt"/>
              <a:cs typeface="Arial" panose="020B0604020202020204"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6198" y="4211896"/>
            <a:ext cx="2808744" cy="2272595"/>
          </a:xfrm>
          <a:prstGeom prst="roundRect">
            <a:avLst/>
          </a:prstGeom>
        </p:spPr>
      </p:pic>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8000"/>
                    </a14:imgEffect>
                  </a14:imgLayer>
                </a14:imgProps>
              </a:ext>
            </a:extLst>
          </a:blip>
          <a:srcRect l="10314" t="6357" r="17486" b="11346"/>
          <a:stretch/>
        </p:blipFill>
        <p:spPr>
          <a:xfrm>
            <a:off x="377724" y="1416209"/>
            <a:ext cx="2270117" cy="3251616"/>
          </a:xfrm>
          <a:prstGeom prst="roundRect">
            <a:avLst/>
          </a:prstGeom>
        </p:spPr>
      </p:pic>
      <p:sp>
        <p:nvSpPr>
          <p:cNvPr id="11" name="TextBox 10"/>
          <p:cNvSpPr txBox="1"/>
          <p:nvPr/>
        </p:nvSpPr>
        <p:spPr>
          <a:xfrm>
            <a:off x="2837730" y="613842"/>
            <a:ext cx="5936820" cy="2800767"/>
          </a:xfrm>
          <a:prstGeom prst="rect">
            <a:avLst/>
          </a:prstGeom>
          <a:noFill/>
        </p:spPr>
        <p:txBody>
          <a:bodyPr wrap="square" rtlCol="0">
            <a:spAutoFit/>
          </a:bodyPr>
          <a:lstStyle/>
          <a:p>
            <a:pPr algn="just"/>
            <a:r>
              <a:rPr lang="en-US" sz="1600" dirty="0">
                <a:solidFill>
                  <a:schemeClr val="tx1">
                    <a:lumMod val="75000"/>
                    <a:lumOff val="25000"/>
                  </a:schemeClr>
                </a:solidFill>
              </a:rPr>
              <a:t>The advanced water treatment plant designed, fabricated and supplied by SWT produced low TDS water to feed the plant’s ion exchange system. The system consisted three submerged ultrafiltration trains capable of producing 10 MGD of filtrate. As well as three, double pass, brackish water RO trains capable of producing up to 5.9 MGD of permeate. The RO trains were designed to minimize the plant footprint; stacking the second stage on top of the first stage. Also high pressure feed pumps, transfer pumps, low fouling  membranes, instrumentation and  PLC control system. Field services included installation supervision, system testing, commissioning       			                 and start-up as well as training    personnel.   </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3977" b="13613"/>
          <a:stretch/>
        </p:blipFill>
        <p:spPr>
          <a:xfrm>
            <a:off x="2962391" y="3462806"/>
            <a:ext cx="2593917" cy="1750198"/>
          </a:xfrm>
          <a:prstGeom prst="roundRect">
            <a:avLst/>
          </a:prstGeom>
        </p:spPr>
      </p:pic>
    </p:spTree>
    <p:extLst>
      <p:ext uri="{BB962C8B-B14F-4D97-AF65-F5344CB8AC3E}">
        <p14:creationId xmlns:p14="http://schemas.microsoft.com/office/powerpoint/2010/main" val="1307289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026" y="354550"/>
            <a:ext cx="6904384" cy="1052856"/>
          </a:xfrm>
        </p:spPr>
        <p:txBody>
          <a:bodyPr>
            <a:noAutofit/>
          </a:bodyPr>
          <a:lstStyle/>
          <a:p>
            <a:pPr algn="r"/>
            <a:r>
              <a:rPr lang="en-US" sz="2200" dirty="0" err="1">
                <a:ln>
                  <a:solidFill>
                    <a:schemeClr val="accent1">
                      <a:alpha val="0"/>
                    </a:schemeClr>
                  </a:solidFill>
                </a:ln>
                <a:solidFill>
                  <a:srgbClr val="0D47A1"/>
                </a:solidFill>
                <a:latin typeface="Lato Black" panose="020F0502020204030203" pitchFamily="34" charset="0"/>
                <a:ea typeface="Lato Black" panose="020F0502020204030203" pitchFamily="34" charset="0"/>
                <a:cs typeface="Lato Black" panose="020F0502020204030203" pitchFamily="34" charset="0"/>
              </a:rPr>
              <a:t>Shoaiba</a:t>
            </a:r>
            <a:r>
              <a:rPr lang="en-US" sz="2200" dirty="0">
                <a:ln>
                  <a:solidFill>
                    <a:schemeClr val="accent1">
                      <a:alpha val="0"/>
                    </a:schemeClr>
                  </a:solidFill>
                </a:ln>
                <a:solidFill>
                  <a:srgbClr val="0D47A1"/>
                </a:solidFill>
                <a:latin typeface="Lato Black" panose="020F0502020204030203" pitchFamily="34" charset="0"/>
                <a:ea typeface="Lato Black" panose="020F0502020204030203" pitchFamily="34" charset="0"/>
                <a:cs typeface="Lato Black" panose="020F0502020204030203" pitchFamily="34" charset="0"/>
              </a:rPr>
              <a:t> II Combined Cycle Power Plant (CCPP) – Desalination Plant</a:t>
            </a:r>
            <a:br>
              <a:rPr lang="en-US" sz="2200" b="1" dirty="0">
                <a:ln>
                  <a:solidFill>
                    <a:schemeClr val="accent1">
                      <a:alpha val="0"/>
                    </a:schemeClr>
                  </a:solidFill>
                </a:ln>
                <a:solidFill>
                  <a:srgbClr val="0D47A1"/>
                </a:solidFill>
                <a:latin typeface="Lato Black" panose="020F0502020204030203" pitchFamily="34" charset="0"/>
                <a:ea typeface="Lato Black" panose="020F0502020204030203" pitchFamily="34" charset="0"/>
                <a:cs typeface="Lato Black" panose="020F0502020204030203" pitchFamily="34" charset="0"/>
              </a:rPr>
            </a:br>
            <a:endParaRPr lang="en-US" sz="2200" dirty="0">
              <a:solidFill>
                <a:srgbClr val="0D47A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3" name="Rectangle 2"/>
          <p:cNvSpPr/>
          <p:nvPr/>
        </p:nvSpPr>
        <p:spPr>
          <a:xfrm>
            <a:off x="4075944" y="3982822"/>
            <a:ext cx="3687773" cy="2308324"/>
          </a:xfrm>
          <a:prstGeom prst="rect">
            <a:avLst/>
          </a:prstGeom>
        </p:spPr>
        <p:txBody>
          <a:bodyPr wrap="square">
            <a:spAutoFit/>
          </a:bodyPr>
          <a:lstStyle/>
          <a:p>
            <a:pPr marL="0" lvl="1" algn="l">
              <a:lnSpc>
                <a:spcPct val="150000"/>
              </a:lnSpc>
            </a:pPr>
            <a:r>
              <a:rPr lang="en-US" sz="1600" b="1" baseline="0" dirty="0">
                <a:ln>
                  <a:solidFill>
                    <a:schemeClr val="accent1">
                      <a:alpha val="0"/>
                    </a:schemeClr>
                  </a:solidFill>
                </a:ln>
                <a:solidFill>
                  <a:schemeClr val="tx1">
                    <a:lumMod val="75000"/>
                    <a:lumOff val="25000"/>
                  </a:schemeClr>
                </a:solidFill>
                <a:cs typeface="Arial" panose="020B0604020202020204" pitchFamily="34" charset="0"/>
              </a:rPr>
              <a:t>Owner : Saudi Electricity Company (SEC)</a:t>
            </a:r>
          </a:p>
          <a:p>
            <a:pPr algn="l">
              <a:lnSpc>
                <a:spcPct val="150000"/>
              </a:lnSpc>
            </a:pPr>
            <a:r>
              <a:rPr lang="en-US" sz="1600" b="1" baseline="0" dirty="0">
                <a:ln>
                  <a:solidFill>
                    <a:schemeClr val="accent1">
                      <a:alpha val="0"/>
                    </a:schemeClr>
                  </a:solidFill>
                </a:ln>
                <a:solidFill>
                  <a:schemeClr val="tx1">
                    <a:lumMod val="75000"/>
                    <a:lumOff val="25000"/>
                  </a:schemeClr>
                </a:solidFill>
                <a:cs typeface="Arial" panose="020B0604020202020204" pitchFamily="34" charset="0"/>
              </a:rPr>
              <a:t>Client: </a:t>
            </a:r>
            <a:r>
              <a:rPr lang="en-US" sz="1600" b="1" baseline="0" dirty="0" err="1">
                <a:ln>
                  <a:solidFill>
                    <a:schemeClr val="accent1">
                      <a:alpha val="0"/>
                    </a:schemeClr>
                  </a:solidFill>
                </a:ln>
                <a:solidFill>
                  <a:schemeClr val="tx1">
                    <a:lumMod val="75000"/>
                    <a:lumOff val="25000"/>
                  </a:schemeClr>
                </a:solidFill>
                <a:cs typeface="Arial" panose="020B0604020202020204" pitchFamily="34" charset="0"/>
              </a:rPr>
              <a:t>Daelim</a:t>
            </a:r>
            <a:r>
              <a:rPr lang="en-US" sz="1600" b="1" baseline="0" dirty="0">
                <a:ln>
                  <a:solidFill>
                    <a:schemeClr val="accent1">
                      <a:alpha val="0"/>
                    </a:schemeClr>
                  </a:solidFill>
                </a:ln>
                <a:solidFill>
                  <a:schemeClr val="tx1">
                    <a:lumMod val="75000"/>
                    <a:lumOff val="25000"/>
                  </a:schemeClr>
                </a:solidFill>
                <a:cs typeface="Arial" panose="020B0604020202020204" pitchFamily="34" charset="0"/>
              </a:rPr>
              <a:t> Industrial Co, Ltd. </a:t>
            </a:r>
          </a:p>
          <a:p>
            <a:pPr algn="l">
              <a:lnSpc>
                <a:spcPct val="150000"/>
              </a:lnSpc>
            </a:pPr>
            <a:r>
              <a:rPr lang="en-US" sz="1600" b="1" baseline="0" dirty="0">
                <a:ln>
                  <a:solidFill>
                    <a:schemeClr val="accent1">
                      <a:alpha val="0"/>
                    </a:schemeClr>
                  </a:solidFill>
                </a:ln>
                <a:solidFill>
                  <a:schemeClr val="tx1">
                    <a:lumMod val="75000"/>
                    <a:lumOff val="25000"/>
                  </a:schemeClr>
                </a:solidFill>
                <a:cs typeface="Arial" panose="020B0604020202020204" pitchFamily="34" charset="0"/>
              </a:rPr>
              <a:t>Location: Saudi Arabia</a:t>
            </a:r>
          </a:p>
          <a:p>
            <a:pPr algn="l">
              <a:lnSpc>
                <a:spcPct val="150000"/>
              </a:lnSpc>
            </a:pPr>
            <a:r>
              <a:rPr lang="en-US" sz="1600" b="1" baseline="0" dirty="0">
                <a:ln>
                  <a:solidFill>
                    <a:schemeClr val="accent1">
                      <a:alpha val="0"/>
                    </a:schemeClr>
                  </a:solidFill>
                </a:ln>
                <a:solidFill>
                  <a:schemeClr val="tx1">
                    <a:lumMod val="75000"/>
                    <a:lumOff val="25000"/>
                  </a:schemeClr>
                </a:solidFill>
                <a:cs typeface="Arial" panose="020B0604020202020204" pitchFamily="34" charset="0"/>
              </a:rPr>
              <a:t>Capacity: 2,400 m3/d </a:t>
            </a:r>
          </a:p>
          <a:p>
            <a:pPr algn="l">
              <a:lnSpc>
                <a:spcPct val="150000"/>
              </a:lnSpc>
            </a:pPr>
            <a:r>
              <a:rPr lang="en-US" sz="1600" b="1" dirty="0">
                <a:ln>
                  <a:solidFill>
                    <a:schemeClr val="accent1">
                      <a:alpha val="0"/>
                    </a:schemeClr>
                  </a:solidFill>
                </a:ln>
                <a:solidFill>
                  <a:schemeClr val="tx1">
                    <a:lumMod val="75000"/>
                    <a:lumOff val="25000"/>
                  </a:schemeClr>
                </a:solidFill>
                <a:cs typeface="Arial" panose="020B0604020202020204" pitchFamily="34" charset="0"/>
              </a:rPr>
              <a:t>Start-up: 2015</a:t>
            </a:r>
          </a:p>
          <a:p>
            <a:pPr algn="l">
              <a:lnSpc>
                <a:spcPct val="150000"/>
              </a:lnSpc>
            </a:pPr>
            <a:r>
              <a:rPr lang="en-US" sz="1600" b="1" dirty="0">
                <a:ln>
                  <a:solidFill>
                    <a:schemeClr val="accent1">
                      <a:alpha val="0"/>
                    </a:schemeClr>
                  </a:solidFill>
                </a:ln>
                <a:solidFill>
                  <a:schemeClr val="tx1">
                    <a:lumMod val="75000"/>
                    <a:lumOff val="25000"/>
                  </a:schemeClr>
                </a:solidFill>
                <a:cs typeface="Arial" panose="020B0604020202020204" pitchFamily="34" charset="0"/>
              </a:rPr>
              <a:t>Application: Power; SWRO; boiler feed</a:t>
            </a:r>
            <a:endParaRPr lang="en-US" sz="1600" b="1" baseline="0" dirty="0">
              <a:ln>
                <a:solidFill>
                  <a:schemeClr val="accent1">
                    <a:alpha val="0"/>
                  </a:schemeClr>
                </a:solidFill>
              </a:ln>
              <a:solidFill>
                <a:schemeClr val="tx1">
                  <a:lumMod val="75000"/>
                  <a:lumOff val="25000"/>
                </a:schemeClr>
              </a:solidFill>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534" b="2863"/>
          <a:stretch/>
        </p:blipFill>
        <p:spPr>
          <a:xfrm>
            <a:off x="4663376" y="1450865"/>
            <a:ext cx="4070034" cy="2287998"/>
          </a:xfrm>
          <a:prstGeom prst="roundRect">
            <a:avLst>
              <a:gd name="adj" fmla="val 8594"/>
            </a:avLst>
          </a:prstGeom>
          <a:solidFill>
            <a:srgbClr val="FFFFFF">
              <a:shade val="85000"/>
            </a:srgbClr>
          </a:solidFill>
          <a:ln>
            <a:noFill/>
          </a:ln>
          <a:effectLst/>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9946" b="10736"/>
          <a:stretch/>
        </p:blipFill>
        <p:spPr>
          <a:xfrm>
            <a:off x="296650" y="1543412"/>
            <a:ext cx="4094682" cy="2283039"/>
          </a:xfrm>
          <a:prstGeom prst="round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650" y="4040607"/>
            <a:ext cx="3288184" cy="2466138"/>
          </a:xfrm>
          <a:prstGeom prst="roundRect">
            <a:avLst/>
          </a:prstGeom>
        </p:spPr>
      </p:pic>
      <p:sp>
        <p:nvSpPr>
          <p:cNvPr id="7" name="TextBox 6">
            <a:extLst>
              <a:ext uri="{FF2B5EF4-FFF2-40B4-BE49-F238E27FC236}">
                <a16:creationId xmlns:a16="http://schemas.microsoft.com/office/drawing/2014/main" id="{D86C5C1B-C5BD-4C69-BA4B-5ED31CDF3780}"/>
              </a:ext>
            </a:extLst>
          </p:cNvPr>
          <p:cNvSpPr txBox="1"/>
          <p:nvPr/>
        </p:nvSpPr>
        <p:spPr>
          <a:xfrm>
            <a:off x="2030139" y="6496252"/>
            <a:ext cx="5112327" cy="276999"/>
          </a:xfrm>
          <a:prstGeom prst="rect">
            <a:avLst/>
          </a:prstGeom>
          <a:noFill/>
        </p:spPr>
        <p:txBody>
          <a:bodyPr wrap="square" rtlCol="0">
            <a:spAutoFit/>
          </a:bodyPr>
          <a:lstStyle/>
          <a:p>
            <a:pPr algn="ctr"/>
            <a:r>
              <a:rPr lang="en-US" sz="1200" dirty="0"/>
              <a:t>www.SafBonWater.com</a:t>
            </a:r>
          </a:p>
        </p:txBody>
      </p:sp>
    </p:spTree>
    <p:extLst>
      <p:ext uri="{BB962C8B-B14F-4D97-AF65-F5344CB8AC3E}">
        <p14:creationId xmlns:p14="http://schemas.microsoft.com/office/powerpoint/2010/main" val="931639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1Project Pictures\12004 -SHOAIBA II\Shoaibah-2 (12004)\1. Site Photo's Complied\b. RO Feed Area\20140410_10514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10" t="4544" r="-383" b="4085"/>
          <a:stretch/>
        </p:blipFill>
        <p:spPr bwMode="auto">
          <a:xfrm>
            <a:off x="5222750" y="666953"/>
            <a:ext cx="3602182" cy="2758925"/>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Picture 5" descr="Z:\1Project Pictures\12004 -SHOAIBA II\Shoaibah-2 (12004)\1. Site Photo's Complied\j. Potable System\20141029_16092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782" b="24052"/>
          <a:stretch/>
        </p:blipFill>
        <p:spPr bwMode="auto">
          <a:xfrm>
            <a:off x="471054" y="3425878"/>
            <a:ext cx="2177937" cy="3024744"/>
          </a:xfrm>
          <a:prstGeom prst="roundRect">
            <a:avLst/>
          </a:prstGeom>
          <a:noFill/>
          <a:extLst>
            <a:ext uri="{909E8E84-426E-40DD-AFC4-6F175D3DCCD1}">
              <a14:hiddenFill xmlns:a14="http://schemas.microsoft.com/office/drawing/2010/main">
                <a:solidFill>
                  <a:srgbClr val="FFFFFF"/>
                </a:solidFill>
              </a14:hiddenFill>
            </a:ext>
          </a:extLst>
        </p:spPr>
      </p:pic>
      <p:pic>
        <p:nvPicPr>
          <p:cNvPr id="4" name="Picture 6" descr="Z:\1Project Pictures\12004 -SHOAIBA II\Shoaibah-2 (12004)\1. Site Photo's Complied\k. Chemical Area\20140419_1533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5292" y="3667383"/>
            <a:ext cx="3239640" cy="2429730"/>
          </a:xfrm>
          <a:prstGeom prst="round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2991" y="1221934"/>
            <a:ext cx="4572000" cy="1815882"/>
          </a:xfrm>
          <a:prstGeom prst="rect">
            <a:avLst/>
          </a:prstGeom>
        </p:spPr>
        <p:txBody>
          <a:bodyPr>
            <a:spAutoFit/>
          </a:bodyPr>
          <a:lstStyle/>
          <a:p>
            <a:r>
              <a:rPr lang="en-US" sz="1600" dirty="0">
                <a:solidFill>
                  <a:schemeClr val="tx1">
                    <a:lumMod val="75000"/>
                    <a:lumOff val="25000"/>
                  </a:schemeClr>
                </a:solidFill>
                <a:cs typeface="Arial" panose="020B0604020202020204" pitchFamily="34" charset="0"/>
              </a:rPr>
              <a:t>SWT was contracted to design, manufacture, and supply  a seawater desalination plant consisting of dual media filters,  double pass  RO units, CIP and chemical dosing systems as well as all controls. We provided installation supervision, start-up, testing and commissioning services  as well as operator training. </a:t>
            </a:r>
          </a:p>
        </p:txBody>
      </p:sp>
      <p:sp>
        <p:nvSpPr>
          <p:cNvPr id="6" name="직사각형 11"/>
          <p:cNvSpPr/>
          <p:nvPr/>
        </p:nvSpPr>
        <p:spPr>
          <a:xfrm>
            <a:off x="2648991" y="3683725"/>
            <a:ext cx="2423239" cy="400110"/>
          </a:xfrm>
          <a:prstGeom prst="rect">
            <a:avLst/>
          </a:prstGeom>
        </p:spPr>
        <p:txBody>
          <a:bodyPr wrap="square">
            <a:spAutoFit/>
          </a:bodyPr>
          <a:lstStyle/>
          <a:p>
            <a:pPr algn="l"/>
            <a:r>
              <a:rPr lang="en-US" altLang="ko-KR" sz="2000" b="1" baseline="0" dirty="0">
                <a:ln>
                  <a:solidFill>
                    <a:schemeClr val="accent1">
                      <a:alpha val="0"/>
                    </a:schemeClr>
                  </a:solidFill>
                </a:ln>
                <a:solidFill>
                  <a:srgbClr val="00617A"/>
                </a:solidFill>
                <a:latin typeface="+mj-lt"/>
                <a:cs typeface="Arial" panose="020B0604020202020204" pitchFamily="34" charset="0"/>
              </a:rPr>
              <a:t>Operational Data:</a:t>
            </a:r>
            <a:endParaRPr lang="ko-KR" altLang="en-US" sz="2000" b="1" baseline="0" dirty="0">
              <a:ln>
                <a:solidFill>
                  <a:schemeClr val="accent1">
                    <a:alpha val="0"/>
                  </a:schemeClr>
                </a:solidFill>
              </a:ln>
              <a:solidFill>
                <a:srgbClr val="00617A"/>
              </a:solidFill>
              <a:latin typeface="+mj-lt"/>
              <a:cs typeface="Arial" panose="020B0604020202020204" pitchFamily="34" charset="0"/>
            </a:endParaRPr>
          </a:p>
        </p:txBody>
      </p:sp>
      <p:sp>
        <p:nvSpPr>
          <p:cNvPr id="7" name="Rectangle 6"/>
          <p:cNvSpPr/>
          <p:nvPr/>
        </p:nvSpPr>
        <p:spPr>
          <a:xfrm>
            <a:off x="2648991" y="4257176"/>
            <a:ext cx="2770352" cy="2083519"/>
          </a:xfrm>
          <a:prstGeom prst="rect">
            <a:avLst/>
          </a:prstGeom>
        </p:spPr>
        <p:txBody>
          <a:bodyPr wrap="square">
            <a:spAutoFit/>
          </a:bodyPr>
          <a:lstStyle/>
          <a:p>
            <a:pPr marL="171450" lvl="1"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Feed water TDS: 42,640 mg/l</a:t>
            </a:r>
          </a:p>
          <a:p>
            <a:pPr marL="171450" lvl="1"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Permeate TDS: 2.65 mg/l</a:t>
            </a:r>
          </a:p>
          <a:p>
            <a:pPr marL="171450" lvl="1"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Permeate flow: 50 m3/</a:t>
            </a:r>
            <a:r>
              <a:rPr lang="en-US" sz="1600" baseline="0" dirty="0" err="1">
                <a:ln>
                  <a:solidFill>
                    <a:schemeClr val="accent1">
                      <a:alpha val="0"/>
                    </a:schemeClr>
                  </a:solidFill>
                </a:ln>
                <a:solidFill>
                  <a:srgbClr val="00617A"/>
                </a:solidFill>
                <a:cs typeface="Arial" panose="020B0604020202020204" pitchFamily="34" charset="0"/>
              </a:rPr>
              <a:t>hr</a:t>
            </a:r>
            <a:endParaRPr lang="en-US" sz="1600" baseline="0" dirty="0">
              <a:ln>
                <a:solidFill>
                  <a:schemeClr val="accent1">
                    <a:alpha val="0"/>
                  </a:schemeClr>
                </a:solidFill>
              </a:ln>
              <a:solidFill>
                <a:srgbClr val="00617A"/>
              </a:solidFill>
              <a:cs typeface="Arial" panose="020B0604020202020204" pitchFamily="34" charset="0"/>
            </a:endParaRPr>
          </a:p>
          <a:p>
            <a:pPr marL="171450" lvl="1"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RO Recovery: 40%</a:t>
            </a:r>
          </a:p>
          <a:p>
            <a:pPr marL="171450" lvl="1"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Array: 15, 4:2 (Pass 1, pass 2</a:t>
            </a:r>
            <a:r>
              <a:rPr lang="en-US" sz="1600" dirty="0">
                <a:ln>
                  <a:solidFill>
                    <a:schemeClr val="accent1">
                      <a:alpha val="0"/>
                    </a:schemeClr>
                  </a:solidFill>
                </a:ln>
                <a:solidFill>
                  <a:srgbClr val="00617A"/>
                </a:solidFill>
                <a:cs typeface="Arial" panose="020B0604020202020204" pitchFamily="34" charset="0"/>
              </a:rPr>
              <a:t>:</a:t>
            </a:r>
            <a:r>
              <a:rPr lang="en-US" sz="1600" baseline="0" dirty="0">
                <a:ln>
                  <a:solidFill>
                    <a:schemeClr val="accent1">
                      <a:alpha val="0"/>
                    </a:schemeClr>
                  </a:solidFill>
                </a:ln>
                <a:solidFill>
                  <a:srgbClr val="00617A"/>
                </a:solidFill>
                <a:cs typeface="Arial" panose="020B0604020202020204" pitchFamily="34" charset="0"/>
              </a:rPr>
              <a:t> stage 2)</a:t>
            </a:r>
          </a:p>
        </p:txBody>
      </p:sp>
    </p:spTree>
    <p:extLst>
      <p:ext uri="{BB962C8B-B14F-4D97-AF65-F5344CB8AC3E}">
        <p14:creationId xmlns:p14="http://schemas.microsoft.com/office/powerpoint/2010/main" val="3660727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Grp="1" noChangeArrowheads="1"/>
          </p:cNvSpPr>
          <p:nvPr>
            <p:ph type="title"/>
          </p:nvPr>
        </p:nvSpPr>
        <p:spPr bwMode="auto">
          <a:xfrm>
            <a:off x="4010713" y="365791"/>
            <a:ext cx="4739689" cy="609398"/>
          </a:xfrm>
          <a:prstGeom prst="rect">
            <a:avLst/>
          </a:prstGeom>
          <a:noFill/>
        </p:spPr>
        <p:txBody>
          <a:bodyPr wrap="square" lIns="0" tIns="0" rIns="0" bIns="0" rtlCol="0">
            <a:spAutoFit/>
          </a:bodyPr>
          <a:lstStyle>
            <a:defPPr>
              <a:defRPr lang="en-US"/>
            </a:defPPr>
            <a:lvl1pPr algn="l">
              <a:defRPr sz="2400" b="1" baseline="0">
                <a:ln>
                  <a:solidFill>
                    <a:schemeClr val="accent1">
                      <a:alpha val="0"/>
                    </a:schemeClr>
                  </a:solidFill>
                </a:ln>
                <a:solidFill>
                  <a:srgbClr val="0088CE"/>
                </a:solidFill>
                <a:latin typeface="+mj-lt"/>
                <a:cs typeface="Arial" pitchFamily="34" charset="0"/>
              </a:defRPr>
            </a:lvl1pPr>
          </a:lstStyle>
          <a:p>
            <a:pPr algn="r"/>
            <a:r>
              <a:rPr lang="en-US" sz="2200" dirty="0">
                <a:solidFill>
                  <a:srgbClr val="0D47A1"/>
                </a:solidFill>
                <a:latin typeface="Lato Black" panose="020F0502020204030203" pitchFamily="34" charset="0"/>
                <a:ea typeface="Lato Black" panose="020F0502020204030203" pitchFamily="34" charset="0"/>
                <a:cs typeface="Lato Black" panose="020F0502020204030203" pitchFamily="34" charset="0"/>
              </a:rPr>
              <a:t>TECO Polk Power Station-Reclaimed Water Project</a:t>
            </a:r>
          </a:p>
        </p:txBody>
      </p:sp>
      <p:sp>
        <p:nvSpPr>
          <p:cNvPr id="4" name="Text Box 3"/>
          <p:cNvSpPr txBox="1">
            <a:spLocks noChangeArrowheads="1"/>
          </p:cNvSpPr>
          <p:nvPr/>
        </p:nvSpPr>
        <p:spPr bwMode="auto">
          <a:xfrm>
            <a:off x="562990" y="4250738"/>
            <a:ext cx="4824740" cy="2308324"/>
          </a:xfrm>
          <a:prstGeom prst="rect">
            <a:avLst/>
          </a:prstGeom>
          <a:extLst/>
        </p:spPr>
        <p:txBody>
          <a:bodyPr wrap="square">
            <a:spAutoFit/>
          </a:bodyPr>
          <a:lstStyle>
            <a:defPPr>
              <a:defRPr lang="en-US"/>
            </a:defPPr>
            <a:lvl1pPr algn="l">
              <a:lnSpc>
                <a:spcPct val="150000"/>
              </a:lnSpc>
              <a:defRPr sz="1500" b="1" baseline="0">
                <a:ln>
                  <a:solidFill>
                    <a:schemeClr val="accent1">
                      <a:alpha val="0"/>
                    </a:schemeClr>
                  </a:solidFill>
                </a:ln>
                <a:latin typeface="+mj-lt"/>
                <a:cs typeface="Arial" panose="020B0604020202020204" pitchFamily="34" charset="0"/>
              </a:defRPr>
            </a:lvl1pPr>
          </a:lstStyle>
          <a:p>
            <a:r>
              <a:rPr lang="en-US" sz="1600" dirty="0">
                <a:solidFill>
                  <a:schemeClr val="tx1">
                    <a:lumMod val="75000"/>
                    <a:lumOff val="25000"/>
                  </a:schemeClr>
                </a:solidFill>
                <a:latin typeface="+mn-lt"/>
              </a:rPr>
              <a:t>Owner/Client: Tampa Electric Company</a:t>
            </a:r>
          </a:p>
          <a:p>
            <a:r>
              <a:rPr lang="en-US" sz="1600" dirty="0">
                <a:solidFill>
                  <a:schemeClr val="tx1">
                    <a:lumMod val="75000"/>
                    <a:lumOff val="25000"/>
                  </a:schemeClr>
                </a:solidFill>
                <a:latin typeface="+mn-lt"/>
              </a:rPr>
              <a:t>Owner’s Engineer: AECOM</a:t>
            </a:r>
          </a:p>
          <a:p>
            <a:r>
              <a:rPr lang="en-US" sz="1600" dirty="0">
                <a:solidFill>
                  <a:schemeClr val="tx1">
                    <a:lumMod val="75000"/>
                    <a:lumOff val="25000"/>
                  </a:schemeClr>
                </a:solidFill>
                <a:latin typeface="+mn-lt"/>
              </a:rPr>
              <a:t>Location: Mulberry, FL, USA</a:t>
            </a:r>
          </a:p>
          <a:p>
            <a:r>
              <a:rPr lang="en-US" sz="1600" dirty="0">
                <a:solidFill>
                  <a:schemeClr val="tx1">
                    <a:lumMod val="75000"/>
                    <a:lumOff val="25000"/>
                  </a:schemeClr>
                </a:solidFill>
                <a:latin typeface="+mn-lt"/>
              </a:rPr>
              <a:t>Capacity: 7.2 MGD </a:t>
            </a:r>
          </a:p>
          <a:p>
            <a:r>
              <a:rPr lang="en-US" sz="1600" dirty="0">
                <a:solidFill>
                  <a:schemeClr val="tx1">
                    <a:lumMod val="75000"/>
                    <a:lumOff val="25000"/>
                  </a:schemeClr>
                </a:solidFill>
                <a:latin typeface="+mn-lt"/>
              </a:rPr>
              <a:t>Start-up: 2015/2016</a:t>
            </a:r>
          </a:p>
          <a:p>
            <a:r>
              <a:rPr lang="en-US" sz="1600" dirty="0">
                <a:solidFill>
                  <a:schemeClr val="tx1">
                    <a:lumMod val="75000"/>
                    <a:lumOff val="25000"/>
                  </a:schemeClr>
                </a:solidFill>
                <a:latin typeface="+mn-lt"/>
              </a:rPr>
              <a:t>Application: Industrial water reuse; power industry</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661" b="9509"/>
          <a:stretch/>
        </p:blipFill>
        <p:spPr>
          <a:xfrm>
            <a:off x="4686201" y="1372718"/>
            <a:ext cx="4064201" cy="2923797"/>
          </a:xfrm>
          <a:prstGeom prst="roundRect">
            <a:avLst/>
          </a:prstGeom>
          <a:ln>
            <a:noFill/>
          </a:ln>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4589" y="4990180"/>
            <a:ext cx="2100840" cy="96593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49" y="1364155"/>
            <a:ext cx="3996808" cy="2886583"/>
          </a:xfrm>
          <a:prstGeom prst="roundRect">
            <a:avLst/>
          </a:prstGeom>
          <a:ln>
            <a:noFill/>
          </a:ln>
          <a:effectLst/>
        </p:spPr>
      </p:pic>
      <p:sp>
        <p:nvSpPr>
          <p:cNvPr id="2" name="TextBox 1"/>
          <p:cNvSpPr txBox="1"/>
          <p:nvPr/>
        </p:nvSpPr>
        <p:spPr>
          <a:xfrm>
            <a:off x="5712150" y="4666236"/>
            <a:ext cx="2662122" cy="1323439"/>
          </a:xfrm>
          <a:prstGeom prst="rect">
            <a:avLst/>
          </a:prstGeom>
          <a:noFill/>
        </p:spPr>
        <p:txBody>
          <a:bodyPr wrap="square" rtlCol="0">
            <a:spAutoFit/>
          </a:bodyPr>
          <a:lstStyle/>
          <a:p>
            <a:r>
              <a:rPr lang="en-US" sz="1600" i="1" dirty="0">
                <a:solidFill>
                  <a:srgbClr val="0D47A1"/>
                </a:solidFill>
              </a:rPr>
              <a:t>Tampa Electric was awarded the 2015 Edison Electric Institute award for innovative projects utilizing reclaimed water.</a:t>
            </a:r>
          </a:p>
        </p:txBody>
      </p:sp>
      <p:sp>
        <p:nvSpPr>
          <p:cNvPr id="8" name="TextBox 7">
            <a:extLst>
              <a:ext uri="{FF2B5EF4-FFF2-40B4-BE49-F238E27FC236}">
                <a16:creationId xmlns:a16="http://schemas.microsoft.com/office/drawing/2014/main" id="{79538399-220D-400A-9BC1-6C42283AC06B}"/>
              </a:ext>
            </a:extLst>
          </p:cNvPr>
          <p:cNvSpPr txBox="1"/>
          <p:nvPr/>
        </p:nvSpPr>
        <p:spPr>
          <a:xfrm>
            <a:off x="2030139" y="6496252"/>
            <a:ext cx="5112327" cy="276999"/>
          </a:xfrm>
          <a:prstGeom prst="rect">
            <a:avLst/>
          </a:prstGeom>
          <a:noFill/>
        </p:spPr>
        <p:txBody>
          <a:bodyPr wrap="square" rtlCol="0">
            <a:spAutoFit/>
          </a:bodyPr>
          <a:lstStyle/>
          <a:p>
            <a:pPr algn="ctr"/>
            <a:r>
              <a:rPr lang="en-US" sz="1200" dirty="0"/>
              <a:t>www.SafBonWater.com</a:t>
            </a:r>
          </a:p>
        </p:txBody>
      </p:sp>
    </p:spTree>
    <p:extLst>
      <p:ext uri="{BB962C8B-B14F-4D97-AF65-F5344CB8AC3E}">
        <p14:creationId xmlns:p14="http://schemas.microsoft.com/office/powerpoint/2010/main" val="2300483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6374" r="25968"/>
          <a:stretch/>
        </p:blipFill>
        <p:spPr>
          <a:xfrm>
            <a:off x="568906" y="3103659"/>
            <a:ext cx="3088394" cy="3423506"/>
          </a:xfrm>
          <a:prstGeom prst="roundRect">
            <a:avLst/>
          </a:prstGeom>
          <a:ln>
            <a:noFill/>
          </a:ln>
          <a:effectLst/>
        </p:spPr>
      </p:pic>
      <p:sp>
        <p:nvSpPr>
          <p:cNvPr id="9" name="TextBox 8"/>
          <p:cNvSpPr txBox="1"/>
          <p:nvPr/>
        </p:nvSpPr>
        <p:spPr>
          <a:xfrm>
            <a:off x="388797" y="1409794"/>
            <a:ext cx="4621442" cy="1569660"/>
          </a:xfrm>
          <a:prstGeom prst="rect">
            <a:avLst/>
          </a:prstGeom>
          <a:noFill/>
        </p:spPr>
        <p:txBody>
          <a:bodyPr wrap="square" rtlCol="0">
            <a:spAutoFit/>
          </a:bodyPr>
          <a:lstStyle/>
          <a:p>
            <a:pPr algn="just"/>
            <a:r>
              <a:rPr lang="en-US" sz="1600" dirty="0">
                <a:solidFill>
                  <a:schemeClr val="tx1">
                    <a:lumMod val="75000"/>
                    <a:lumOff val="25000"/>
                  </a:schemeClr>
                </a:solidFill>
              </a:rPr>
              <a:t>This unique project demonstrates a public private utility partnership and reduces wastewater released into the environment. Treated wastewater from the local municipality is reclaimed and used as the feedwater to the RO system to produce high quality make-up water for the power station. </a:t>
            </a:r>
          </a:p>
        </p:txBody>
      </p:sp>
      <p:sp>
        <p:nvSpPr>
          <p:cNvPr id="10" name="TextBox 9"/>
          <p:cNvSpPr txBox="1"/>
          <p:nvPr/>
        </p:nvSpPr>
        <p:spPr>
          <a:xfrm>
            <a:off x="4328653" y="3279507"/>
            <a:ext cx="4314895" cy="2800767"/>
          </a:xfrm>
          <a:prstGeom prst="rect">
            <a:avLst/>
          </a:prstGeom>
          <a:noFill/>
        </p:spPr>
        <p:txBody>
          <a:bodyPr wrap="square" rtlCol="0">
            <a:spAutoFit/>
          </a:bodyPr>
          <a:lstStyle/>
          <a:p>
            <a:pPr algn="just"/>
            <a:r>
              <a:rPr lang="en-US" sz="1600" dirty="0">
                <a:solidFill>
                  <a:schemeClr val="tx1">
                    <a:lumMod val="75000"/>
                    <a:lumOff val="25000"/>
                  </a:schemeClr>
                </a:solidFill>
              </a:rPr>
              <a:t>SWT provided the design, fabrication, delivery and installation supervision of three, brackish water RO trains. All chemical feed systems, local controls, CIP system,  and instrumentation was supplied. The trains were completely shop assembled in two pieces to be bolted together for a complete unit allowing for very minimal site work. We have provided testing, start-up and owner training. SWT continues to work with the owners to assist them  on improving pretreatment and pilot ultrafiltration.</a:t>
            </a:r>
          </a:p>
        </p:txBody>
      </p:sp>
      <p:sp>
        <p:nvSpPr>
          <p:cNvPr id="11" name="Rectangle 10"/>
          <p:cNvSpPr/>
          <p:nvPr/>
        </p:nvSpPr>
        <p:spPr>
          <a:xfrm>
            <a:off x="5325370" y="1649671"/>
            <a:ext cx="3318178" cy="1453988"/>
          </a:xfrm>
          <a:prstGeom prst="rect">
            <a:avLst/>
          </a:prstGeom>
        </p:spPr>
        <p:txBody>
          <a:bodyPr wrap="square">
            <a:spAutoFit/>
          </a:bodyPr>
          <a:lstStyle/>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Feed water TDS: </a:t>
            </a:r>
          </a:p>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Permeate TDS: </a:t>
            </a:r>
          </a:p>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Permeate flow</a:t>
            </a:r>
            <a:r>
              <a:rPr lang="en-US" sz="1600" dirty="0">
                <a:ln>
                  <a:solidFill>
                    <a:schemeClr val="accent1">
                      <a:alpha val="0"/>
                    </a:schemeClr>
                  </a:solidFill>
                </a:ln>
                <a:solidFill>
                  <a:srgbClr val="00617A"/>
                </a:solidFill>
                <a:cs typeface="Arial" panose="020B0604020202020204" pitchFamily="34" charset="0"/>
              </a:rPr>
              <a:t>:</a:t>
            </a:r>
            <a:endParaRPr lang="en-US" sz="1600" baseline="0" dirty="0">
              <a:ln>
                <a:solidFill>
                  <a:schemeClr val="accent1">
                    <a:alpha val="0"/>
                  </a:schemeClr>
                </a:solidFill>
              </a:ln>
              <a:solidFill>
                <a:srgbClr val="00617A"/>
              </a:solidFill>
              <a:cs typeface="Arial" panose="020B0604020202020204" pitchFamily="34" charset="0"/>
            </a:endParaRPr>
          </a:p>
          <a:p>
            <a:pPr marL="171450" indent="-171450" algn="l">
              <a:lnSpc>
                <a:spcPct val="107000"/>
              </a:lnSpc>
              <a:spcBef>
                <a:spcPts val="0"/>
              </a:spcBef>
              <a:spcAft>
                <a:spcPts val="800"/>
              </a:spcAft>
              <a:buFont typeface="Wingdings" panose="05000000000000000000" pitchFamily="2" charset="2"/>
              <a:buChar char="§"/>
            </a:pPr>
            <a:r>
              <a:rPr lang="en-US" sz="1600" baseline="0" dirty="0">
                <a:ln>
                  <a:solidFill>
                    <a:schemeClr val="accent1">
                      <a:alpha val="0"/>
                    </a:schemeClr>
                  </a:solidFill>
                </a:ln>
                <a:solidFill>
                  <a:srgbClr val="00617A"/>
                </a:solidFill>
                <a:cs typeface="Arial" panose="020B0604020202020204" pitchFamily="34" charset="0"/>
              </a:rPr>
              <a:t>RO Recovery:</a:t>
            </a:r>
          </a:p>
        </p:txBody>
      </p:sp>
      <p:sp>
        <p:nvSpPr>
          <p:cNvPr id="12" name="직사각형 11"/>
          <p:cNvSpPr/>
          <p:nvPr/>
        </p:nvSpPr>
        <p:spPr>
          <a:xfrm>
            <a:off x="5325370" y="1209739"/>
            <a:ext cx="2194161" cy="400110"/>
          </a:xfrm>
          <a:prstGeom prst="rect">
            <a:avLst/>
          </a:prstGeom>
        </p:spPr>
        <p:txBody>
          <a:bodyPr wrap="square">
            <a:spAutoFit/>
          </a:bodyPr>
          <a:lstStyle/>
          <a:p>
            <a:pPr algn="l"/>
            <a:r>
              <a:rPr lang="en-US" altLang="ko-KR" sz="2000" b="1" baseline="0" dirty="0">
                <a:ln>
                  <a:solidFill>
                    <a:schemeClr val="accent1">
                      <a:alpha val="0"/>
                    </a:schemeClr>
                  </a:solidFill>
                </a:ln>
                <a:solidFill>
                  <a:srgbClr val="00617A"/>
                </a:solidFill>
                <a:latin typeface="+mj-lt"/>
                <a:cs typeface="Arial" panose="020B0604020202020204" pitchFamily="34" charset="0"/>
              </a:rPr>
              <a:t>Operationa</a:t>
            </a:r>
            <a:r>
              <a:rPr lang="en-US" altLang="ko-KR" sz="2000" b="1" dirty="0">
                <a:ln>
                  <a:solidFill>
                    <a:schemeClr val="accent1">
                      <a:alpha val="0"/>
                    </a:schemeClr>
                  </a:solidFill>
                </a:ln>
                <a:solidFill>
                  <a:srgbClr val="00617A"/>
                </a:solidFill>
                <a:latin typeface="+mj-lt"/>
                <a:cs typeface="Arial" panose="020B0604020202020204" pitchFamily="34" charset="0"/>
              </a:rPr>
              <a:t>l</a:t>
            </a:r>
            <a:r>
              <a:rPr lang="en-US" altLang="ko-KR" sz="2000" b="1" baseline="0" dirty="0">
                <a:ln>
                  <a:solidFill>
                    <a:schemeClr val="accent1">
                      <a:alpha val="0"/>
                    </a:schemeClr>
                  </a:solidFill>
                </a:ln>
                <a:solidFill>
                  <a:srgbClr val="00617A"/>
                </a:solidFill>
                <a:latin typeface="+mj-lt"/>
                <a:cs typeface="Arial" panose="020B0604020202020204" pitchFamily="34" charset="0"/>
              </a:rPr>
              <a:t> Data:</a:t>
            </a:r>
            <a:endParaRPr lang="ko-KR" altLang="en-US" sz="2000" b="1" baseline="0" dirty="0">
              <a:ln>
                <a:solidFill>
                  <a:schemeClr val="accent1">
                    <a:alpha val="0"/>
                  </a:schemeClr>
                </a:solidFill>
              </a:ln>
              <a:solidFill>
                <a:srgbClr val="00617A"/>
              </a:solidFill>
              <a:latin typeface="+mj-lt"/>
              <a:cs typeface="Arial" panose="020B0604020202020204" pitchFamily="34" charset="0"/>
            </a:endParaRPr>
          </a:p>
        </p:txBody>
      </p:sp>
    </p:spTree>
    <p:extLst>
      <p:ext uri="{BB962C8B-B14F-4D97-AF65-F5344CB8AC3E}">
        <p14:creationId xmlns:p14="http://schemas.microsoft.com/office/powerpoint/2010/main" val="4043978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3807" y="508823"/>
            <a:ext cx="5430982" cy="369332"/>
          </a:xfrm>
          <a:prstGeom prst="rect">
            <a:avLst/>
          </a:prstGeom>
          <a:noFill/>
        </p:spPr>
        <p:txBody>
          <a:bodyPr wrap="square" lIns="0" tIns="0" rIns="0" bIns="0" rtlCol="0">
            <a:spAutoFit/>
          </a:bodyPr>
          <a:lstStyle/>
          <a:p>
            <a:pPr algn="r"/>
            <a:r>
              <a:rPr lang="en-US" sz="2400" b="1" baseline="0" dirty="0">
                <a:ln>
                  <a:solidFill>
                    <a:schemeClr val="accent1">
                      <a:alpha val="0"/>
                    </a:schemeClr>
                  </a:solidFill>
                </a:ln>
                <a:solidFill>
                  <a:srgbClr val="0D47A1"/>
                </a:solidFill>
                <a:latin typeface="Lato Black" panose="020F0502020204030203" pitchFamily="34" charset="0"/>
                <a:ea typeface="Lato Black" panose="020F0502020204030203" pitchFamily="34" charset="0"/>
                <a:cs typeface="Lato Black" panose="020F0502020204030203" pitchFamily="34" charset="0"/>
              </a:rPr>
              <a:t>Cerro Lindo Mine-Seawater</a:t>
            </a:r>
            <a:r>
              <a:rPr lang="en-US" sz="2400" b="1" dirty="0">
                <a:ln>
                  <a:solidFill>
                    <a:schemeClr val="accent1">
                      <a:alpha val="0"/>
                    </a:schemeClr>
                  </a:solidFill>
                </a:ln>
                <a:solidFill>
                  <a:srgbClr val="0D47A1"/>
                </a:solidFill>
                <a:latin typeface="Lato Black" panose="020F0502020204030203" pitchFamily="34" charset="0"/>
                <a:ea typeface="Lato Black" panose="020F0502020204030203" pitchFamily="34" charset="0"/>
                <a:cs typeface="Lato Black" panose="020F0502020204030203" pitchFamily="34" charset="0"/>
              </a:rPr>
              <a:t> </a:t>
            </a:r>
            <a:r>
              <a:rPr lang="en-US" sz="2400" b="1" baseline="0" dirty="0">
                <a:ln>
                  <a:solidFill>
                    <a:schemeClr val="accent1">
                      <a:alpha val="0"/>
                    </a:schemeClr>
                  </a:solidFill>
                </a:ln>
                <a:solidFill>
                  <a:srgbClr val="0D47A1"/>
                </a:solidFill>
                <a:latin typeface="Lato Black" panose="020F0502020204030203" pitchFamily="34" charset="0"/>
                <a:ea typeface="Lato Black" panose="020F0502020204030203" pitchFamily="34" charset="0"/>
                <a:cs typeface="Lato Black" panose="020F0502020204030203" pitchFamily="34" charset="0"/>
              </a:rPr>
              <a:t>RO Plant</a:t>
            </a:r>
            <a:endParaRPr lang="en-US" sz="2000" b="1" baseline="0" dirty="0">
              <a:ln>
                <a:solidFill>
                  <a:schemeClr val="accent1">
                    <a:alpha val="0"/>
                  </a:schemeClr>
                </a:solidFill>
              </a:ln>
              <a:solidFill>
                <a:srgbClr val="0D47A1"/>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79" t="13537" r="10201" b="30580"/>
          <a:stretch/>
        </p:blipFill>
        <p:spPr bwMode="auto">
          <a:xfrm>
            <a:off x="529727" y="1331634"/>
            <a:ext cx="8075062" cy="2940570"/>
          </a:xfrm>
          <a:prstGeom prst="round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29727" y="4272204"/>
            <a:ext cx="7769146" cy="2308324"/>
          </a:xfrm>
          <a:prstGeom prst="rect">
            <a:avLst/>
          </a:prstGeom>
        </p:spPr>
        <p:txBody>
          <a:bodyPr wrap="square">
            <a:spAutoFit/>
          </a:bodyPr>
          <a:lstStyle/>
          <a:p>
            <a:pPr algn="l">
              <a:lnSpc>
                <a:spcPct val="150000"/>
              </a:lnSpc>
            </a:pPr>
            <a:r>
              <a:rPr lang="en-US" sz="1600" b="1" baseline="0" dirty="0">
                <a:ln>
                  <a:solidFill>
                    <a:schemeClr val="accent1">
                      <a:alpha val="0"/>
                    </a:schemeClr>
                  </a:solidFill>
                </a:ln>
                <a:solidFill>
                  <a:schemeClr val="tx1">
                    <a:lumMod val="75000"/>
                    <a:lumOff val="25000"/>
                  </a:schemeClr>
                </a:solidFill>
                <a:cs typeface="Arial" panose="020B0604020202020204" pitchFamily="34" charset="0"/>
              </a:rPr>
              <a:t>Owner / Client: </a:t>
            </a:r>
            <a:r>
              <a:rPr lang="en-US" sz="1600" b="1" baseline="0" dirty="0" err="1">
                <a:ln>
                  <a:solidFill>
                    <a:schemeClr val="accent1">
                      <a:alpha val="0"/>
                    </a:schemeClr>
                  </a:solidFill>
                </a:ln>
                <a:solidFill>
                  <a:schemeClr val="tx1">
                    <a:lumMod val="75000"/>
                    <a:lumOff val="25000"/>
                  </a:schemeClr>
                </a:solidFill>
                <a:cs typeface="Arial" panose="020B0604020202020204" pitchFamily="34" charset="0"/>
              </a:rPr>
              <a:t>Compañía</a:t>
            </a:r>
            <a:r>
              <a:rPr lang="en-US" sz="1600" b="1" baseline="0" dirty="0">
                <a:ln>
                  <a:solidFill>
                    <a:schemeClr val="accent1">
                      <a:alpha val="0"/>
                    </a:schemeClr>
                  </a:solidFill>
                </a:ln>
                <a:solidFill>
                  <a:schemeClr val="tx1">
                    <a:lumMod val="75000"/>
                    <a:lumOff val="25000"/>
                  </a:schemeClr>
                </a:solidFill>
                <a:cs typeface="Arial" panose="020B0604020202020204" pitchFamily="34" charset="0"/>
              </a:rPr>
              <a:t> </a:t>
            </a:r>
            <a:r>
              <a:rPr lang="en-US" sz="1600" b="1" baseline="0" dirty="0" err="1">
                <a:ln>
                  <a:solidFill>
                    <a:schemeClr val="accent1">
                      <a:alpha val="0"/>
                    </a:schemeClr>
                  </a:solidFill>
                </a:ln>
                <a:solidFill>
                  <a:schemeClr val="tx1">
                    <a:lumMod val="75000"/>
                    <a:lumOff val="25000"/>
                  </a:schemeClr>
                </a:solidFill>
                <a:cs typeface="Arial" panose="020B0604020202020204" pitchFamily="34" charset="0"/>
              </a:rPr>
              <a:t>Minera</a:t>
            </a:r>
            <a:r>
              <a:rPr lang="en-US" sz="1600" b="1" baseline="0" dirty="0">
                <a:ln>
                  <a:solidFill>
                    <a:schemeClr val="accent1">
                      <a:alpha val="0"/>
                    </a:schemeClr>
                  </a:solidFill>
                </a:ln>
                <a:solidFill>
                  <a:schemeClr val="tx1">
                    <a:lumMod val="75000"/>
                    <a:lumOff val="25000"/>
                  </a:schemeClr>
                </a:solidFill>
                <a:cs typeface="Arial" panose="020B0604020202020204" pitchFamily="34" charset="0"/>
              </a:rPr>
              <a:t> </a:t>
            </a:r>
            <a:r>
              <a:rPr lang="en-US" sz="1600" b="1" baseline="0" dirty="0" err="1">
                <a:ln>
                  <a:solidFill>
                    <a:schemeClr val="accent1">
                      <a:alpha val="0"/>
                    </a:schemeClr>
                  </a:solidFill>
                </a:ln>
                <a:solidFill>
                  <a:schemeClr val="tx1">
                    <a:lumMod val="75000"/>
                    <a:lumOff val="25000"/>
                  </a:schemeClr>
                </a:solidFill>
                <a:cs typeface="Arial" panose="020B0604020202020204" pitchFamily="34" charset="0"/>
              </a:rPr>
              <a:t>Milpo</a:t>
            </a:r>
            <a:r>
              <a:rPr lang="en-US" sz="1600" b="1" baseline="0" dirty="0">
                <a:ln>
                  <a:solidFill>
                    <a:schemeClr val="accent1">
                      <a:alpha val="0"/>
                    </a:schemeClr>
                  </a:solidFill>
                </a:ln>
                <a:solidFill>
                  <a:schemeClr val="tx1">
                    <a:lumMod val="75000"/>
                    <a:lumOff val="25000"/>
                  </a:schemeClr>
                </a:solidFill>
                <a:cs typeface="Arial" panose="020B0604020202020204" pitchFamily="34" charset="0"/>
              </a:rPr>
              <a:t> S.A.A. (member of </a:t>
            </a:r>
            <a:r>
              <a:rPr lang="en-US" sz="1600" b="1" baseline="0" dirty="0" err="1">
                <a:ln>
                  <a:solidFill>
                    <a:schemeClr val="accent1">
                      <a:alpha val="0"/>
                    </a:schemeClr>
                  </a:solidFill>
                </a:ln>
                <a:solidFill>
                  <a:schemeClr val="tx1">
                    <a:lumMod val="75000"/>
                    <a:lumOff val="25000"/>
                  </a:schemeClr>
                </a:solidFill>
                <a:cs typeface="Arial" panose="020B0604020202020204" pitchFamily="34" charset="0"/>
              </a:rPr>
              <a:t>Votorantim</a:t>
            </a:r>
            <a:r>
              <a:rPr lang="en-US" sz="1600" b="1" baseline="0" dirty="0">
                <a:ln>
                  <a:solidFill>
                    <a:schemeClr val="accent1">
                      <a:alpha val="0"/>
                    </a:schemeClr>
                  </a:solidFill>
                </a:ln>
                <a:solidFill>
                  <a:schemeClr val="tx1">
                    <a:lumMod val="75000"/>
                    <a:lumOff val="25000"/>
                  </a:schemeClr>
                </a:solidFill>
                <a:cs typeface="Arial" panose="020B0604020202020204" pitchFamily="34" charset="0"/>
              </a:rPr>
              <a:t> </a:t>
            </a:r>
            <a:r>
              <a:rPr lang="en-US" sz="1600" b="1" baseline="0" dirty="0" err="1">
                <a:ln>
                  <a:solidFill>
                    <a:schemeClr val="accent1">
                      <a:alpha val="0"/>
                    </a:schemeClr>
                  </a:solidFill>
                </a:ln>
                <a:solidFill>
                  <a:schemeClr val="tx1">
                    <a:lumMod val="75000"/>
                    <a:lumOff val="25000"/>
                  </a:schemeClr>
                </a:solidFill>
                <a:cs typeface="Arial" panose="020B0604020202020204" pitchFamily="34" charset="0"/>
              </a:rPr>
              <a:t>Metais</a:t>
            </a:r>
            <a:r>
              <a:rPr lang="en-US" sz="1600" b="1" baseline="0" dirty="0">
                <a:ln>
                  <a:solidFill>
                    <a:schemeClr val="accent1">
                      <a:alpha val="0"/>
                    </a:schemeClr>
                  </a:solidFill>
                </a:ln>
                <a:solidFill>
                  <a:schemeClr val="tx1">
                    <a:lumMod val="75000"/>
                    <a:lumOff val="25000"/>
                  </a:schemeClr>
                </a:solidFill>
                <a:cs typeface="Arial" panose="020B0604020202020204" pitchFamily="34" charset="0"/>
              </a:rPr>
              <a:t>  Holding)</a:t>
            </a:r>
          </a:p>
          <a:p>
            <a:pPr algn="l">
              <a:lnSpc>
                <a:spcPct val="150000"/>
              </a:lnSpc>
            </a:pPr>
            <a:r>
              <a:rPr lang="en-US" sz="1600" b="1" baseline="0" dirty="0">
                <a:ln>
                  <a:solidFill>
                    <a:schemeClr val="accent1">
                      <a:alpha val="0"/>
                    </a:schemeClr>
                  </a:solidFill>
                </a:ln>
                <a:solidFill>
                  <a:schemeClr val="tx1">
                    <a:lumMod val="75000"/>
                    <a:lumOff val="25000"/>
                  </a:schemeClr>
                </a:solidFill>
                <a:cs typeface="Arial" panose="020B0604020202020204" pitchFamily="34" charset="0"/>
              </a:rPr>
              <a:t>Location: </a:t>
            </a:r>
            <a:r>
              <a:rPr lang="en-US" sz="1600" b="1" baseline="0" dirty="0" err="1">
                <a:ln>
                  <a:solidFill>
                    <a:schemeClr val="accent1">
                      <a:alpha val="0"/>
                    </a:schemeClr>
                  </a:solidFill>
                </a:ln>
                <a:solidFill>
                  <a:schemeClr val="tx1">
                    <a:lumMod val="75000"/>
                    <a:lumOff val="25000"/>
                  </a:schemeClr>
                </a:solidFill>
                <a:cs typeface="Arial" panose="020B0604020202020204" pitchFamily="34" charset="0"/>
              </a:rPr>
              <a:t>Jahuay</a:t>
            </a:r>
            <a:r>
              <a:rPr lang="en-US" sz="1600" b="1" baseline="0" dirty="0">
                <a:ln>
                  <a:solidFill>
                    <a:schemeClr val="accent1">
                      <a:alpha val="0"/>
                    </a:schemeClr>
                  </a:solidFill>
                </a:ln>
                <a:solidFill>
                  <a:schemeClr val="tx1">
                    <a:lumMod val="75000"/>
                    <a:lumOff val="25000"/>
                  </a:schemeClr>
                </a:solidFill>
                <a:cs typeface="Arial" panose="020B0604020202020204" pitchFamily="34" charset="0"/>
              </a:rPr>
              <a:t> Beach, Peru </a:t>
            </a:r>
          </a:p>
          <a:p>
            <a:pPr algn="l">
              <a:lnSpc>
                <a:spcPct val="150000"/>
              </a:lnSpc>
            </a:pPr>
            <a:r>
              <a:rPr lang="en-US" sz="1600" b="1" baseline="0" dirty="0">
                <a:ln>
                  <a:solidFill>
                    <a:schemeClr val="accent1">
                      <a:alpha val="0"/>
                    </a:schemeClr>
                  </a:solidFill>
                </a:ln>
                <a:solidFill>
                  <a:schemeClr val="tx1">
                    <a:lumMod val="75000"/>
                    <a:lumOff val="25000"/>
                  </a:schemeClr>
                </a:solidFill>
                <a:cs typeface="Arial" panose="020B0604020202020204" pitchFamily="34" charset="0"/>
              </a:rPr>
              <a:t>Capacity:  60 l/s in total plant - 3 x 12 l/s (Orig.); 1 x 12 l/s (</a:t>
            </a:r>
            <a:r>
              <a:rPr lang="en-US" sz="1600" b="1" baseline="0" dirty="0" err="1">
                <a:ln>
                  <a:solidFill>
                    <a:schemeClr val="accent1">
                      <a:alpha val="0"/>
                    </a:schemeClr>
                  </a:solidFill>
                </a:ln>
                <a:solidFill>
                  <a:schemeClr val="tx1">
                    <a:lumMod val="75000"/>
                    <a:lumOff val="25000"/>
                  </a:schemeClr>
                </a:solidFill>
                <a:cs typeface="Arial" panose="020B0604020202020204" pitchFamily="34" charset="0"/>
              </a:rPr>
              <a:t>Exp.I</a:t>
            </a:r>
            <a:r>
              <a:rPr lang="en-US" sz="1600" b="1" baseline="0" dirty="0">
                <a:ln>
                  <a:solidFill>
                    <a:schemeClr val="accent1">
                      <a:alpha val="0"/>
                    </a:schemeClr>
                  </a:solidFill>
                </a:ln>
                <a:solidFill>
                  <a:schemeClr val="tx1">
                    <a:lumMod val="75000"/>
                    <a:lumOff val="25000"/>
                  </a:schemeClr>
                </a:solidFill>
                <a:cs typeface="Arial" panose="020B0604020202020204" pitchFamily="34" charset="0"/>
              </a:rPr>
              <a:t>);                                              1 x 12 l/s (</a:t>
            </a:r>
            <a:r>
              <a:rPr lang="en-US" sz="1600" b="1" baseline="0" dirty="0" err="1">
                <a:ln>
                  <a:solidFill>
                    <a:schemeClr val="accent1">
                      <a:alpha val="0"/>
                    </a:schemeClr>
                  </a:solidFill>
                </a:ln>
                <a:solidFill>
                  <a:schemeClr val="tx1">
                    <a:lumMod val="75000"/>
                    <a:lumOff val="25000"/>
                  </a:schemeClr>
                </a:solidFill>
                <a:cs typeface="Arial" panose="020B0604020202020204" pitchFamily="34" charset="0"/>
              </a:rPr>
              <a:t>Exp.II</a:t>
            </a:r>
            <a:r>
              <a:rPr lang="en-US" sz="1600" b="1" baseline="0" dirty="0">
                <a:ln>
                  <a:solidFill>
                    <a:schemeClr val="accent1">
                      <a:alpha val="0"/>
                    </a:schemeClr>
                  </a:solidFill>
                </a:ln>
                <a:solidFill>
                  <a:schemeClr val="tx1">
                    <a:lumMod val="75000"/>
                    <a:lumOff val="25000"/>
                  </a:schemeClr>
                </a:solidFill>
                <a:cs typeface="Arial" panose="020B0604020202020204" pitchFamily="34" charset="0"/>
              </a:rPr>
              <a:t>)  </a:t>
            </a:r>
          </a:p>
          <a:p>
            <a:pPr algn="l">
              <a:lnSpc>
                <a:spcPct val="150000"/>
              </a:lnSpc>
            </a:pPr>
            <a:r>
              <a:rPr lang="en-US" sz="1600" b="1" baseline="0" dirty="0">
                <a:ln>
                  <a:solidFill>
                    <a:schemeClr val="accent1">
                      <a:alpha val="0"/>
                    </a:schemeClr>
                  </a:solidFill>
                </a:ln>
                <a:solidFill>
                  <a:schemeClr val="tx1">
                    <a:lumMod val="75000"/>
                    <a:lumOff val="25000"/>
                  </a:schemeClr>
                </a:solidFill>
                <a:cs typeface="Arial" panose="020B0604020202020204" pitchFamily="34" charset="0"/>
              </a:rPr>
              <a:t>Start-up:  2008 | 2013 (</a:t>
            </a:r>
            <a:r>
              <a:rPr lang="en-US" sz="1600" b="1" baseline="0" dirty="0" err="1">
                <a:ln>
                  <a:solidFill>
                    <a:schemeClr val="accent1">
                      <a:alpha val="0"/>
                    </a:schemeClr>
                  </a:solidFill>
                </a:ln>
                <a:solidFill>
                  <a:schemeClr val="tx1">
                    <a:lumMod val="75000"/>
                    <a:lumOff val="25000"/>
                  </a:schemeClr>
                </a:solidFill>
                <a:cs typeface="Arial" panose="020B0604020202020204" pitchFamily="34" charset="0"/>
              </a:rPr>
              <a:t>Exp.I</a:t>
            </a:r>
            <a:r>
              <a:rPr lang="en-US" sz="1600" b="1" baseline="0" dirty="0">
                <a:ln>
                  <a:solidFill>
                    <a:schemeClr val="accent1">
                      <a:alpha val="0"/>
                    </a:schemeClr>
                  </a:solidFill>
                </a:ln>
                <a:solidFill>
                  <a:schemeClr val="tx1">
                    <a:lumMod val="75000"/>
                    <a:lumOff val="25000"/>
                  </a:schemeClr>
                </a:solidFill>
                <a:cs typeface="Arial" panose="020B0604020202020204" pitchFamily="34" charset="0"/>
              </a:rPr>
              <a:t>) | 2016 (</a:t>
            </a:r>
            <a:r>
              <a:rPr lang="en-US" sz="1600" b="1" baseline="0" dirty="0" err="1">
                <a:ln>
                  <a:solidFill>
                    <a:schemeClr val="accent1">
                      <a:alpha val="0"/>
                    </a:schemeClr>
                  </a:solidFill>
                </a:ln>
                <a:solidFill>
                  <a:schemeClr val="tx1">
                    <a:lumMod val="75000"/>
                    <a:lumOff val="25000"/>
                  </a:schemeClr>
                </a:solidFill>
                <a:cs typeface="Arial" panose="020B0604020202020204" pitchFamily="34" charset="0"/>
              </a:rPr>
              <a:t>Exp.II</a:t>
            </a:r>
            <a:r>
              <a:rPr lang="en-US" sz="1600" b="1" baseline="0" dirty="0">
                <a:ln>
                  <a:solidFill>
                    <a:schemeClr val="accent1">
                      <a:alpha val="0"/>
                    </a:schemeClr>
                  </a:solidFill>
                </a:ln>
                <a:solidFill>
                  <a:schemeClr val="tx1">
                    <a:lumMod val="75000"/>
                    <a:lumOff val="25000"/>
                  </a:schemeClr>
                </a:solidFill>
                <a:cs typeface="Arial" panose="020B0604020202020204" pitchFamily="34" charset="0"/>
              </a:rPr>
              <a:t>) </a:t>
            </a:r>
            <a:r>
              <a:rPr lang="en-US" sz="1600" b="1" dirty="0">
                <a:ln>
                  <a:solidFill>
                    <a:schemeClr val="accent1">
                      <a:alpha val="0"/>
                    </a:schemeClr>
                  </a:solidFill>
                </a:ln>
                <a:solidFill>
                  <a:schemeClr val="tx1">
                    <a:lumMod val="75000"/>
                    <a:lumOff val="25000"/>
                  </a:schemeClr>
                </a:solidFill>
                <a:cs typeface="Arial" panose="020B0604020202020204" pitchFamily="34" charset="0"/>
              </a:rPr>
              <a:t>Application: Mining;                                 industrial water treatment</a:t>
            </a:r>
            <a:endParaRPr lang="en-US" sz="1600" b="1" baseline="0" dirty="0">
              <a:ln>
                <a:solidFill>
                  <a:schemeClr val="accent1">
                    <a:alpha val="0"/>
                  </a:schemeClr>
                </a:solidFill>
              </a:ln>
              <a:solidFill>
                <a:schemeClr val="tx1">
                  <a:lumMod val="75000"/>
                  <a:lumOff val="25000"/>
                </a:schemeClr>
              </a:solidFill>
              <a:cs typeface="Arial" panose="020B0604020202020204" pitchFamily="34" charset="0"/>
            </a:endParaRPr>
          </a:p>
        </p:txBody>
      </p:sp>
      <p:sp>
        <p:nvSpPr>
          <p:cNvPr id="5" name="TextBox 4"/>
          <p:cNvSpPr txBox="1"/>
          <p:nvPr/>
        </p:nvSpPr>
        <p:spPr>
          <a:xfrm>
            <a:off x="6308254" y="4809830"/>
            <a:ext cx="2296535" cy="1770698"/>
          </a:xfrm>
          <a:prstGeom prst="round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1400" i="1" dirty="0">
                <a:solidFill>
                  <a:srgbClr val="0D47A1"/>
                </a:solidFill>
              </a:rPr>
              <a:t>The long relationship with this client has resulted in SWT being selected as the supplier for all three phases of construction for their seawater RO process.</a:t>
            </a:r>
          </a:p>
        </p:txBody>
      </p:sp>
      <p:sp>
        <p:nvSpPr>
          <p:cNvPr id="8" name="TextBox 7">
            <a:extLst>
              <a:ext uri="{FF2B5EF4-FFF2-40B4-BE49-F238E27FC236}">
                <a16:creationId xmlns:a16="http://schemas.microsoft.com/office/drawing/2014/main" id="{1CDE5924-ACCC-4295-BF0C-1119FFE082C9}"/>
              </a:ext>
            </a:extLst>
          </p:cNvPr>
          <p:cNvSpPr txBox="1"/>
          <p:nvPr/>
        </p:nvSpPr>
        <p:spPr>
          <a:xfrm>
            <a:off x="2030139" y="6496252"/>
            <a:ext cx="5112327" cy="276999"/>
          </a:xfrm>
          <a:prstGeom prst="rect">
            <a:avLst/>
          </a:prstGeom>
          <a:noFill/>
        </p:spPr>
        <p:txBody>
          <a:bodyPr wrap="square" rtlCol="0">
            <a:spAutoFit/>
          </a:bodyPr>
          <a:lstStyle/>
          <a:p>
            <a:pPr algn="ctr"/>
            <a:r>
              <a:rPr lang="en-US" sz="1200" dirty="0"/>
              <a:t>www.SafBonWater.com</a:t>
            </a:r>
          </a:p>
        </p:txBody>
      </p:sp>
    </p:spTree>
    <p:extLst>
      <p:ext uri="{BB962C8B-B14F-4D97-AF65-F5344CB8AC3E}">
        <p14:creationId xmlns:p14="http://schemas.microsoft.com/office/powerpoint/2010/main" val="12229251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12091</TotalTime>
  <Words>2303</Words>
  <Application>Microsoft Office PowerPoint</Application>
  <PresentationFormat>On-screen Show (4:3)</PresentationFormat>
  <Paragraphs>222</Paragraphs>
  <Slides>26</Slides>
  <Notes>0</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26</vt:i4>
      </vt:variant>
    </vt:vector>
  </HeadingPairs>
  <TitlesOfParts>
    <vt:vector size="46" baseType="lpstr">
      <vt:lpstr>맑은 고딕</vt:lpstr>
      <vt:lpstr>MS PGothic</vt:lpstr>
      <vt:lpstr>Arial</vt:lpstr>
      <vt:lpstr>Calibri</vt:lpstr>
      <vt:lpstr>Calibri Light</vt:lpstr>
      <vt:lpstr>Cambria Math</vt:lpstr>
      <vt:lpstr>굴림</vt:lpstr>
      <vt:lpstr>Lato Black</vt:lpstr>
      <vt:lpstr>Meera Inimai</vt:lpstr>
      <vt:lpstr>MetaMedium-Roman</vt:lpstr>
      <vt:lpstr>MetaNormal-Roman</vt:lpstr>
      <vt:lpstr>Open Sans</vt:lpstr>
      <vt:lpstr>Symbol</vt:lpstr>
      <vt:lpstr>Times New Roman</vt:lpstr>
      <vt:lpstr>Wingdings</vt:lpstr>
      <vt:lpstr>윤고딕130</vt:lpstr>
      <vt:lpstr>윤고딕150</vt:lpstr>
      <vt:lpstr>Office Theme</vt:lpstr>
      <vt:lpstr>Custom Design</vt:lpstr>
      <vt:lpstr>1_Custom Design</vt:lpstr>
      <vt:lpstr>PowerPoint Presentation</vt:lpstr>
      <vt:lpstr>PowerPoint Presentation</vt:lpstr>
      <vt:lpstr>Ecopetrol Refinery - UF/RO Plant</vt:lpstr>
      <vt:lpstr>PowerPoint Presentation</vt:lpstr>
      <vt:lpstr>Shoaiba II Combined Cycle Power Plant (CCPP) – Desalination Plant </vt:lpstr>
      <vt:lpstr>PowerPoint Presentation</vt:lpstr>
      <vt:lpstr>TECO Polk Power Station-Reclaimed Water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Kawasaki</vt:lpstr>
      <vt:lpstr>Desalination Company of Trinidad and Tobago (Desalcott)- Expansion </vt:lpstr>
      <vt:lpstr>PowerPoint Presentation</vt:lpstr>
      <vt:lpstr>UMM Al Houl IWPP - Water &amp; Wastewater Treatment System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Doyle, Taryn</dc:creator>
  <cp:lastModifiedBy>Doyle, Taryn</cp:lastModifiedBy>
  <cp:revision>130</cp:revision>
  <cp:lastPrinted>2017-09-14T19:04:54Z</cp:lastPrinted>
  <dcterms:created xsi:type="dcterms:W3CDTF">2017-08-25T16:26:01Z</dcterms:created>
  <dcterms:modified xsi:type="dcterms:W3CDTF">2017-09-27T19:48:10Z</dcterms:modified>
</cp:coreProperties>
</file>